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5"/>
  </p:notesMasterIdLst>
  <p:sldIdLst>
    <p:sldId id="1380" r:id="rId2"/>
    <p:sldId id="1381" r:id="rId3"/>
    <p:sldId id="289" r:id="rId4"/>
    <p:sldId id="1358" r:id="rId5"/>
    <p:sldId id="1360" r:id="rId6"/>
    <p:sldId id="1396" r:id="rId7"/>
    <p:sldId id="1397" r:id="rId8"/>
    <p:sldId id="1362" r:id="rId9"/>
    <p:sldId id="1340" r:id="rId10"/>
    <p:sldId id="1387" r:id="rId11"/>
    <p:sldId id="1394" r:id="rId12"/>
    <p:sldId id="1400" r:id="rId13"/>
    <p:sldId id="1401" r:id="rId14"/>
    <p:sldId id="1386" r:id="rId15"/>
    <p:sldId id="1364" r:id="rId16"/>
    <p:sldId id="1365" r:id="rId17"/>
    <p:sldId id="1390" r:id="rId18"/>
    <p:sldId id="1389" r:id="rId19"/>
    <p:sldId id="1384" r:id="rId20"/>
    <p:sldId id="1385" r:id="rId21"/>
    <p:sldId id="1402" r:id="rId22"/>
    <p:sldId id="1395" r:id="rId23"/>
    <p:sldId id="1370" r:id="rId24"/>
    <p:sldId id="1372" r:id="rId25"/>
    <p:sldId id="1371" r:id="rId26"/>
    <p:sldId id="1391" r:id="rId27"/>
    <p:sldId id="1374" r:id="rId28"/>
    <p:sldId id="1375" r:id="rId29"/>
    <p:sldId id="1403" r:id="rId30"/>
    <p:sldId id="1345" r:id="rId31"/>
    <p:sldId id="1352" r:id="rId32"/>
    <p:sldId id="1379" r:id="rId33"/>
    <p:sldId id="323" r:id="rId3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739" userDrawn="1">
          <p15:clr>
            <a:srgbClr val="A4A3A4"/>
          </p15:clr>
        </p15:guide>
        <p15:guide id="4" orient="horz" pos="4110" userDrawn="1">
          <p15:clr>
            <a:srgbClr val="A4A3A4"/>
          </p15:clr>
        </p15:guide>
        <p15:guide id="5" pos="2275" userDrawn="1">
          <p15:clr>
            <a:srgbClr val="A4A3A4"/>
          </p15:clr>
        </p15:guide>
        <p15:guide id="6" pos="551" userDrawn="1">
          <p15:clr>
            <a:srgbClr val="A4A3A4"/>
          </p15:clr>
        </p15:guide>
        <p15:guide id="7" orient="horz" pos="1162" userDrawn="1">
          <p15:clr>
            <a:srgbClr val="A4A3A4"/>
          </p15:clr>
        </p15:guide>
        <p15:guide id="8" pos="846" userDrawn="1">
          <p15:clr>
            <a:srgbClr val="A4A3A4"/>
          </p15:clr>
        </p15:guide>
        <p15:guide id="9" pos="68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7CC0"/>
    <a:srgbClr val="5EB03B"/>
    <a:srgbClr val="2B71B8"/>
    <a:srgbClr val="FFCCFF"/>
    <a:srgbClr val="FF99FF"/>
    <a:srgbClr val="E1EDF3"/>
    <a:srgbClr val="E6F0F5"/>
    <a:srgbClr val="F2F7FA"/>
    <a:srgbClr val="E4EFF5"/>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7D6912-8B6C-41F0-B402-E51984C090F3}" v="5" dt="2024-07-24T06:17:52.851"/>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autoAdjust="0"/>
    <p:restoredTop sz="96353" autoAdjust="0"/>
  </p:normalViewPr>
  <p:slideViewPr>
    <p:cSldViewPr snapToGrid="0" snapToObjects="1">
      <p:cViewPr varScale="1">
        <p:scale>
          <a:sx n="82" d="100"/>
          <a:sy n="82" d="100"/>
        </p:scale>
        <p:origin x="653" y="72"/>
      </p:cViewPr>
      <p:guideLst>
        <p:guide orient="horz" pos="2160"/>
        <p:guide pos="3840"/>
        <p:guide orient="horz" pos="739"/>
        <p:guide orient="horz" pos="4110"/>
        <p:guide pos="2275"/>
        <p:guide pos="551"/>
        <p:guide orient="horz" pos="1162"/>
        <p:guide pos="846"/>
        <p:guide pos="683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竹中 重雄" userId="f0a3b9bd-3a25-4930-a6c8-ae0193940b7d" providerId="ADAL" clId="{327D6912-8B6C-41F0-B402-E51984C090F3}"/>
    <pc:docChg chg="custSel modSld">
      <pc:chgData name="竹中 重雄" userId="f0a3b9bd-3a25-4930-a6c8-ae0193940b7d" providerId="ADAL" clId="{327D6912-8B6C-41F0-B402-E51984C090F3}" dt="2024-07-24T06:19:10.101" v="611" actId="1076"/>
      <pc:docMkLst>
        <pc:docMk/>
      </pc:docMkLst>
      <pc:sldChg chg="addSp modSp mod">
        <pc:chgData name="竹中 重雄" userId="f0a3b9bd-3a25-4930-a6c8-ae0193940b7d" providerId="ADAL" clId="{327D6912-8B6C-41F0-B402-E51984C090F3}" dt="2024-07-24T06:17:27.633" v="423" actId="6549"/>
        <pc:sldMkLst>
          <pc:docMk/>
          <pc:sldMk cId="2176577583" sldId="1340"/>
        </pc:sldMkLst>
        <pc:spChg chg="add mod">
          <ac:chgData name="竹中 重雄" userId="f0a3b9bd-3a25-4930-a6c8-ae0193940b7d" providerId="ADAL" clId="{327D6912-8B6C-41F0-B402-E51984C090F3}" dt="2024-07-24T06:17:27.633" v="423" actId="6549"/>
          <ac:spMkLst>
            <pc:docMk/>
            <pc:sldMk cId="2176577583" sldId="1340"/>
            <ac:spMk id="9" creationId="{B1D0EC51-8B33-671D-DF6F-DCCD3BC8AD5D}"/>
          </ac:spMkLst>
        </pc:spChg>
      </pc:sldChg>
      <pc:sldChg chg="addSp modSp mod">
        <pc:chgData name="竹中 重雄" userId="f0a3b9bd-3a25-4930-a6c8-ae0193940b7d" providerId="ADAL" clId="{327D6912-8B6C-41F0-B402-E51984C090F3}" dt="2024-07-24T06:09:02.418" v="153" actId="1076"/>
        <pc:sldMkLst>
          <pc:docMk/>
          <pc:sldMk cId="3564570504" sldId="1358"/>
        </pc:sldMkLst>
        <pc:spChg chg="add mod">
          <ac:chgData name="竹中 重雄" userId="f0a3b9bd-3a25-4930-a6c8-ae0193940b7d" providerId="ADAL" clId="{327D6912-8B6C-41F0-B402-E51984C090F3}" dt="2024-07-24T06:09:02.418" v="153" actId="1076"/>
          <ac:spMkLst>
            <pc:docMk/>
            <pc:sldMk cId="3564570504" sldId="1358"/>
            <ac:spMk id="3" creationId="{71309A76-2D05-0BAE-7B0E-CC883B805BF8}"/>
          </ac:spMkLst>
        </pc:spChg>
      </pc:sldChg>
      <pc:sldChg chg="addSp delSp modSp mod">
        <pc:chgData name="竹中 重雄" userId="f0a3b9bd-3a25-4930-a6c8-ae0193940b7d" providerId="ADAL" clId="{327D6912-8B6C-41F0-B402-E51984C090F3}" dt="2024-07-24T06:08:02.111" v="3" actId="21"/>
        <pc:sldMkLst>
          <pc:docMk/>
          <pc:sldMk cId="4097681248" sldId="1381"/>
        </pc:sldMkLst>
        <pc:spChg chg="add del mod">
          <ac:chgData name="竹中 重雄" userId="f0a3b9bd-3a25-4930-a6c8-ae0193940b7d" providerId="ADAL" clId="{327D6912-8B6C-41F0-B402-E51984C090F3}" dt="2024-07-24T06:08:02.111" v="3" actId="21"/>
          <ac:spMkLst>
            <pc:docMk/>
            <pc:sldMk cId="4097681248" sldId="1381"/>
            <ac:spMk id="3" creationId="{71309A76-2D05-0BAE-7B0E-CC883B805BF8}"/>
          </ac:spMkLst>
        </pc:spChg>
      </pc:sldChg>
      <pc:sldChg chg="addSp modSp mod">
        <pc:chgData name="竹中 重雄" userId="f0a3b9bd-3a25-4930-a6c8-ae0193940b7d" providerId="ADAL" clId="{327D6912-8B6C-41F0-B402-E51984C090F3}" dt="2024-07-24T06:17:45.763" v="455" actId="20577"/>
        <pc:sldMkLst>
          <pc:docMk/>
          <pc:sldMk cId="426166693" sldId="1394"/>
        </pc:sldMkLst>
        <pc:spChg chg="add mod">
          <ac:chgData name="竹中 重雄" userId="f0a3b9bd-3a25-4930-a6c8-ae0193940b7d" providerId="ADAL" clId="{327D6912-8B6C-41F0-B402-E51984C090F3}" dt="2024-07-24T06:17:45.763" v="455" actId="20577"/>
          <ac:spMkLst>
            <pc:docMk/>
            <pc:sldMk cId="426166693" sldId="1394"/>
            <ac:spMk id="11" creationId="{4AE5FF75-E1C3-A525-E02B-8C57EE151808}"/>
          </ac:spMkLst>
        </pc:spChg>
      </pc:sldChg>
      <pc:sldChg chg="addSp modSp mod">
        <pc:chgData name="竹中 重雄" userId="f0a3b9bd-3a25-4930-a6c8-ae0193940b7d" providerId="ADAL" clId="{327D6912-8B6C-41F0-B402-E51984C090F3}" dt="2024-07-24T06:15:51.773" v="258" actId="1076"/>
        <pc:sldMkLst>
          <pc:docMk/>
          <pc:sldMk cId="330779584" sldId="1397"/>
        </pc:sldMkLst>
        <pc:spChg chg="add mod">
          <ac:chgData name="竹中 重雄" userId="f0a3b9bd-3a25-4930-a6c8-ae0193940b7d" providerId="ADAL" clId="{327D6912-8B6C-41F0-B402-E51984C090F3}" dt="2024-07-24T06:15:51.773" v="258" actId="1076"/>
          <ac:spMkLst>
            <pc:docMk/>
            <pc:sldMk cId="330779584" sldId="1397"/>
            <ac:spMk id="5" creationId="{D79BECC3-A29F-AD4B-1F2C-293ECC34BB4A}"/>
          </ac:spMkLst>
        </pc:spChg>
      </pc:sldChg>
      <pc:sldChg chg="addSp modSp mod">
        <pc:chgData name="竹中 重雄" userId="f0a3b9bd-3a25-4930-a6c8-ae0193940b7d" providerId="ADAL" clId="{327D6912-8B6C-41F0-B402-E51984C090F3}" dt="2024-07-24T06:19:10.101" v="611" actId="1076"/>
        <pc:sldMkLst>
          <pc:docMk/>
          <pc:sldMk cId="4059288198" sldId="1399"/>
        </pc:sldMkLst>
        <pc:spChg chg="add mod">
          <ac:chgData name="竹中 重雄" userId="f0a3b9bd-3a25-4930-a6c8-ae0193940b7d" providerId="ADAL" clId="{327D6912-8B6C-41F0-B402-E51984C090F3}" dt="2024-07-24T06:19:10.101" v="611" actId="1076"/>
          <ac:spMkLst>
            <pc:docMk/>
            <pc:sldMk cId="4059288198" sldId="1399"/>
            <ac:spMk id="6" creationId="{B25E2F79-4472-D62F-962E-F5118D4D4145}"/>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file:///C:\Users\0347.AD\Desktop\iida_backup_asof230917\00_ASMARQ\03_IPO\05_&#25104;&#38263;&#21487;&#33021;&#24615;&#12395;&#38306;&#12377;&#12427;&#36039;&#26009;\230724_MR&#24066;&#22580;&#12392;&#12450;&#12473;&#12510;&#12540;&#12463;&#22770;&#19978;&#12398;&#12473;&#12521;&#12452;&#12489;&#65288;&#12464;&#12521;&#12501;&#29992;&#65289;.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0347.AD\Desktop\iida_backup_asof230917\00_ASMARQ\03_IPO\05_&#25104;&#38263;&#21487;&#33021;&#24615;&#12395;&#38306;&#12377;&#12427;&#36039;&#26009;\230724_MR&#24066;&#22580;&#12392;&#12450;&#12473;&#12510;&#12540;&#12463;&#22770;&#19978;&#12398;&#12473;&#12521;&#12452;&#12489;&#65288;&#12464;&#12521;&#12501;&#29992;&#65289;.xlsx" TargetMode="Externa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7.0965349224705904E-2"/>
          <c:y val="0.14806828665756788"/>
          <c:w val="0.85170980408210606"/>
          <c:h val="0.70301136840179035"/>
        </c:manualLayout>
      </c:layout>
      <c:barChart>
        <c:barDir val="col"/>
        <c:grouping val="clustered"/>
        <c:varyColors val="0"/>
        <c:ser>
          <c:idx val="0"/>
          <c:order val="0"/>
          <c:tx>
            <c:v>MR市場</c:v>
          </c:tx>
          <c:spPr>
            <a:gradFill flip="none" rotWithShape="1">
              <a:gsLst>
                <a:gs pos="0">
                  <a:srgbClr val="3071B9">
                    <a:shade val="30000"/>
                    <a:satMod val="115000"/>
                  </a:srgbClr>
                </a:gs>
                <a:gs pos="50000">
                  <a:srgbClr val="3071B9">
                    <a:shade val="67500"/>
                    <a:satMod val="115000"/>
                  </a:srgbClr>
                </a:gs>
                <a:gs pos="100000">
                  <a:srgbClr val="3071B9">
                    <a:shade val="100000"/>
                    <a:satMod val="115000"/>
                  </a:srgbClr>
                </a:gs>
              </a:gsLst>
              <a:lin ang="5400000" scaled="1"/>
              <a:tileRect/>
            </a:gradFill>
            <a:ln>
              <a:noFill/>
            </a:ln>
            <a:effectLst/>
          </c:spPr>
          <c:invertIfNegative val="0"/>
          <c:dPt>
            <c:idx val="6"/>
            <c:invertIfNegative val="0"/>
            <c:bubble3D val="0"/>
            <c:extLst>
              <c:ext xmlns:c16="http://schemas.microsoft.com/office/drawing/2014/chart" uri="{C3380CC4-5D6E-409C-BE32-E72D297353CC}">
                <c16:uniqueId val="{00000000-D151-4507-9685-F5F3DD774ABF}"/>
              </c:ext>
            </c:extLst>
          </c:dPt>
          <c:dPt>
            <c:idx val="7"/>
            <c:invertIfNegative val="0"/>
            <c:bubble3D val="0"/>
            <c:extLst>
              <c:ext xmlns:c16="http://schemas.microsoft.com/office/drawing/2014/chart" uri="{C3380CC4-5D6E-409C-BE32-E72D297353CC}">
                <c16:uniqueId val="{00000001-D151-4507-9685-F5F3DD774ABF}"/>
              </c:ext>
            </c:extLst>
          </c:dPt>
          <c:dPt>
            <c:idx val="8"/>
            <c:invertIfNegative val="0"/>
            <c:bubble3D val="0"/>
            <c:extLst>
              <c:ext xmlns:c16="http://schemas.microsoft.com/office/drawing/2014/chart" uri="{C3380CC4-5D6E-409C-BE32-E72D297353CC}">
                <c16:uniqueId val="{00000002-D151-4507-9685-F5F3DD774ABF}"/>
              </c:ext>
            </c:extLst>
          </c:dPt>
          <c:dPt>
            <c:idx val="9"/>
            <c:invertIfNegative val="0"/>
            <c:bubble3D val="0"/>
            <c:extLst>
              <c:ext xmlns:c16="http://schemas.microsoft.com/office/drawing/2014/chart" uri="{C3380CC4-5D6E-409C-BE32-E72D297353CC}">
                <c16:uniqueId val="{00000003-D151-4507-9685-F5F3DD774ABF}"/>
              </c:ext>
            </c:extLst>
          </c:dPt>
          <c:dPt>
            <c:idx val="10"/>
            <c:invertIfNegative val="0"/>
            <c:bubble3D val="0"/>
            <c:extLst>
              <c:ext xmlns:c16="http://schemas.microsoft.com/office/drawing/2014/chart" uri="{C3380CC4-5D6E-409C-BE32-E72D297353CC}">
                <c16:uniqueId val="{00000004-D151-4507-9685-F5F3DD774ABF}"/>
              </c:ext>
            </c:extLst>
          </c:dPt>
          <c:dLbls>
            <c:dLbl>
              <c:idx val="11"/>
              <c:spPr>
                <a:noFill/>
                <a:ln>
                  <a:noFill/>
                </a:ln>
                <a:effectLst/>
              </c:spPr>
              <c:txPr>
                <a:bodyPr wrap="square" lIns="38100" tIns="19050" rIns="38100" bIns="19050" anchor="ctr">
                  <a:spAutoFit/>
                </a:bodyPr>
                <a:lstStyle/>
                <a:p>
                  <a:pPr>
                    <a:defRPr sz="1100" b="1">
                      <a:latin typeface="Meiryo UI" panose="020B0604030504040204" pitchFamily="50" charset="-128"/>
                      <a:ea typeface="Meiryo UI" panose="020B0604030504040204" pitchFamily="50" charset="-128"/>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5-D151-4507-9685-F5F3DD774ABF}"/>
                </c:ext>
              </c:extLst>
            </c:dLbl>
            <c:spPr>
              <a:noFill/>
              <a:ln>
                <a:noFill/>
              </a:ln>
              <a:effectLst/>
            </c:spPr>
            <c:txPr>
              <a:bodyPr wrap="square" lIns="38100" tIns="19050" rIns="38100" bIns="19050" anchor="ctr">
                <a:spAutoFit/>
              </a:bodyPr>
              <a:lstStyle/>
              <a:p>
                <a:pPr>
                  <a:defRPr sz="900" b="0">
                    <a:latin typeface="Meiryo UI" panose="020B0604030504040204" pitchFamily="50" charset="-128"/>
                    <a:ea typeface="Meiryo UI" panose="020B0604030504040204"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市場データ!$K$85:$V$85</c:f>
              <c:strCache>
                <c:ptCount val="12"/>
                <c:pt idx="0">
                  <c:v>12/11</c:v>
                </c:pt>
                <c:pt idx="1">
                  <c:v>13/11</c:v>
                </c:pt>
                <c:pt idx="2">
                  <c:v>14/11</c:v>
                </c:pt>
                <c:pt idx="3">
                  <c:v>15/11</c:v>
                </c:pt>
                <c:pt idx="4">
                  <c:v>16/11</c:v>
                </c:pt>
                <c:pt idx="5">
                  <c:v>17/11</c:v>
                </c:pt>
                <c:pt idx="6">
                  <c:v>18/11</c:v>
                </c:pt>
                <c:pt idx="7">
                  <c:v>19/11</c:v>
                </c:pt>
                <c:pt idx="8">
                  <c:v>20/11</c:v>
                </c:pt>
                <c:pt idx="9">
                  <c:v>21/11</c:v>
                </c:pt>
                <c:pt idx="10">
                  <c:v>22/11</c:v>
                </c:pt>
                <c:pt idx="11">
                  <c:v>23/11</c:v>
                </c:pt>
              </c:strCache>
            </c:strRef>
          </c:cat>
          <c:val>
            <c:numRef>
              <c:f>市場データ!$K$81:$V$81</c:f>
              <c:numCache>
                <c:formatCode>#,##0.0_);[Red]\(#,##0.0\)</c:formatCode>
                <c:ptCount val="12"/>
                <c:pt idx="0">
                  <c:v>10.86</c:v>
                </c:pt>
                <c:pt idx="1">
                  <c:v>12.14</c:v>
                </c:pt>
                <c:pt idx="2">
                  <c:v>14.13</c:v>
                </c:pt>
                <c:pt idx="3">
                  <c:v>15.29</c:v>
                </c:pt>
                <c:pt idx="4">
                  <c:v>19.600000000000001</c:v>
                </c:pt>
                <c:pt idx="5">
                  <c:v>23.97</c:v>
                </c:pt>
                <c:pt idx="6">
                  <c:v>26.64</c:v>
                </c:pt>
                <c:pt idx="7">
                  <c:v>29.9</c:v>
                </c:pt>
                <c:pt idx="8">
                  <c:v>25.6</c:v>
                </c:pt>
                <c:pt idx="9">
                  <c:v>33.5</c:v>
                </c:pt>
                <c:pt idx="10">
                  <c:v>38.9</c:v>
                </c:pt>
                <c:pt idx="11">
                  <c:v>42.82</c:v>
                </c:pt>
              </c:numCache>
            </c:numRef>
          </c:val>
          <c:extLst>
            <c:ext xmlns:c16="http://schemas.microsoft.com/office/drawing/2014/chart" uri="{C3380CC4-5D6E-409C-BE32-E72D297353CC}">
              <c16:uniqueId val="{00000006-D151-4507-9685-F5F3DD774ABF}"/>
            </c:ext>
          </c:extLst>
        </c:ser>
        <c:dLbls>
          <c:showLegendKey val="0"/>
          <c:showVal val="0"/>
          <c:showCatName val="0"/>
          <c:showSerName val="0"/>
          <c:showPercent val="0"/>
          <c:showBubbleSize val="0"/>
        </c:dLbls>
        <c:gapWidth val="150"/>
        <c:axId val="157418624"/>
        <c:axId val="157420160"/>
      </c:barChart>
      <c:catAx>
        <c:axId val="157418624"/>
        <c:scaling>
          <c:orientation val="minMax"/>
        </c:scaling>
        <c:delete val="0"/>
        <c:axPos val="b"/>
        <c:numFmt formatCode="General" sourceLinked="1"/>
        <c:majorTickMark val="out"/>
        <c:minorTickMark val="none"/>
        <c:tickLblPos val="low"/>
        <c:txPr>
          <a:bodyPr/>
          <a:lstStyle/>
          <a:p>
            <a:pPr>
              <a:defRPr lang="ja-JP" sz="800">
                <a:latin typeface="A-OTF 新ゴ Pro L" panose="020B0300000000000000" pitchFamily="34" charset="-128"/>
                <a:ea typeface="A-OTF 新ゴ Pro L" panose="020B0300000000000000" pitchFamily="34" charset="-128"/>
              </a:defRPr>
            </a:pPr>
            <a:endParaRPr lang="ja-JP"/>
          </a:p>
        </c:txPr>
        <c:crossAx val="157420160"/>
        <c:crosses val="autoZero"/>
        <c:auto val="1"/>
        <c:lblAlgn val="ctr"/>
        <c:lblOffset val="100"/>
        <c:noMultiLvlLbl val="0"/>
      </c:catAx>
      <c:valAx>
        <c:axId val="157420160"/>
        <c:scaling>
          <c:orientation val="minMax"/>
          <c:max val="50"/>
          <c:min val="0"/>
        </c:scaling>
        <c:delete val="1"/>
        <c:axPos val="l"/>
        <c:numFmt formatCode="#,##0.0_);[Red]\(#,##0.0\)" sourceLinked="1"/>
        <c:majorTickMark val="out"/>
        <c:minorTickMark val="none"/>
        <c:tickLblPos val="nextTo"/>
        <c:crossAx val="157418624"/>
        <c:crosses val="autoZero"/>
        <c:crossBetween val="between"/>
      </c:valAx>
    </c:plotArea>
    <c:plotVisOnly val="1"/>
    <c:dispBlanksAs val="gap"/>
    <c:showDLblsOverMax val="0"/>
  </c:chart>
  <c:txPr>
    <a:bodyPr/>
    <a:lstStyle/>
    <a:p>
      <a:pPr>
        <a:defRPr b="0">
          <a:latin typeface="メイリオ" pitchFamily="50" charset="-128"/>
          <a:ea typeface="メイリオ" pitchFamily="50" charset="-128"/>
          <a:cs typeface="メイリオ"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1"/>
    <c:plotArea>
      <c:layout>
        <c:manualLayout>
          <c:layoutTarget val="inner"/>
          <c:xMode val="edge"/>
          <c:yMode val="edge"/>
          <c:x val="7.0965349224705904E-2"/>
          <c:y val="0.14806828665756788"/>
          <c:w val="0.85170980408210606"/>
          <c:h val="0.70301136840179035"/>
        </c:manualLayout>
      </c:layout>
      <c:barChart>
        <c:barDir val="col"/>
        <c:grouping val="clustered"/>
        <c:varyColors val="0"/>
        <c:ser>
          <c:idx val="0"/>
          <c:order val="0"/>
          <c:tx>
            <c:v>MR市場</c:v>
          </c:tx>
          <c:spPr>
            <a:solidFill>
              <a:schemeClr val="bg1">
                <a:lumMod val="75000"/>
              </a:schemeClr>
            </a:solidFill>
            <a:ln>
              <a:noFill/>
            </a:ln>
            <a:effectLst/>
          </c:spPr>
          <c:invertIfNegative val="0"/>
          <c:dPt>
            <c:idx val="6"/>
            <c:invertIfNegative val="0"/>
            <c:bubble3D val="0"/>
            <c:extLst>
              <c:ext xmlns:c16="http://schemas.microsoft.com/office/drawing/2014/chart" uri="{C3380CC4-5D6E-409C-BE32-E72D297353CC}">
                <c16:uniqueId val="{00000000-DCB6-4091-9F55-D0EEFA68090D}"/>
              </c:ext>
            </c:extLst>
          </c:dPt>
          <c:dPt>
            <c:idx val="7"/>
            <c:invertIfNegative val="0"/>
            <c:bubble3D val="0"/>
            <c:extLst>
              <c:ext xmlns:c16="http://schemas.microsoft.com/office/drawing/2014/chart" uri="{C3380CC4-5D6E-409C-BE32-E72D297353CC}">
                <c16:uniqueId val="{00000001-DCB6-4091-9F55-D0EEFA68090D}"/>
              </c:ext>
            </c:extLst>
          </c:dPt>
          <c:dPt>
            <c:idx val="8"/>
            <c:invertIfNegative val="0"/>
            <c:bubble3D val="0"/>
            <c:extLst>
              <c:ext xmlns:c16="http://schemas.microsoft.com/office/drawing/2014/chart" uri="{C3380CC4-5D6E-409C-BE32-E72D297353CC}">
                <c16:uniqueId val="{00000002-DCB6-4091-9F55-D0EEFA68090D}"/>
              </c:ext>
            </c:extLst>
          </c:dPt>
          <c:dPt>
            <c:idx val="9"/>
            <c:invertIfNegative val="0"/>
            <c:bubble3D val="0"/>
            <c:extLst>
              <c:ext xmlns:c16="http://schemas.microsoft.com/office/drawing/2014/chart" uri="{C3380CC4-5D6E-409C-BE32-E72D297353CC}">
                <c16:uniqueId val="{00000003-DCB6-4091-9F55-D0EEFA68090D}"/>
              </c:ext>
            </c:extLst>
          </c:dPt>
          <c:dPt>
            <c:idx val="10"/>
            <c:invertIfNegative val="0"/>
            <c:bubble3D val="0"/>
            <c:extLst>
              <c:ext xmlns:c16="http://schemas.microsoft.com/office/drawing/2014/chart" uri="{C3380CC4-5D6E-409C-BE32-E72D297353CC}">
                <c16:uniqueId val="{00000004-DCB6-4091-9F55-D0EEFA68090D}"/>
              </c:ext>
            </c:extLst>
          </c:dPt>
          <c:dLbls>
            <c:dLbl>
              <c:idx val="11"/>
              <c:delete val="1"/>
              <c:extLst>
                <c:ext xmlns:c15="http://schemas.microsoft.com/office/drawing/2012/chart" uri="{CE6537A1-D6FC-4f65-9D91-7224C49458BB}"/>
                <c:ext xmlns:c16="http://schemas.microsoft.com/office/drawing/2014/chart" uri="{C3380CC4-5D6E-409C-BE32-E72D297353CC}">
                  <c16:uniqueId val="{00000005-DCB6-4091-9F55-D0EEFA68090D}"/>
                </c:ext>
              </c:extLst>
            </c:dLbl>
            <c:spPr>
              <a:noFill/>
              <a:ln>
                <a:noFill/>
              </a:ln>
              <a:effectLst/>
            </c:spPr>
            <c:txPr>
              <a:bodyPr wrap="square" lIns="38100" tIns="19050" rIns="38100" bIns="19050" anchor="ctr">
                <a:spAutoFit/>
              </a:bodyPr>
              <a:lstStyle/>
              <a:p>
                <a:pPr>
                  <a:defRPr sz="900" b="0" baseline="0">
                    <a:latin typeface="Meiryo UI" panose="020B0604030504040204" pitchFamily="50" charset="-128"/>
                    <a:ea typeface="Meiryo UI" panose="020B0604030504040204" pitchFamily="50" charset="-128"/>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市場データ!$K$79:$V$79</c:f>
              <c:strCache>
                <c:ptCount val="12"/>
                <c:pt idx="0">
                  <c:v>2012年度</c:v>
                </c:pt>
                <c:pt idx="1">
                  <c:v>2013年度</c:v>
                </c:pt>
                <c:pt idx="2">
                  <c:v>2014年度</c:v>
                </c:pt>
                <c:pt idx="3">
                  <c:v>2015年度</c:v>
                </c:pt>
                <c:pt idx="4">
                  <c:v>2016年度</c:v>
                </c:pt>
                <c:pt idx="5">
                  <c:v>2017年度</c:v>
                </c:pt>
                <c:pt idx="6">
                  <c:v>2018年度</c:v>
                </c:pt>
                <c:pt idx="7">
                  <c:v>2019年度</c:v>
                </c:pt>
                <c:pt idx="8">
                  <c:v>2020年度</c:v>
                </c:pt>
                <c:pt idx="9">
                  <c:v>2021年度</c:v>
                </c:pt>
                <c:pt idx="10">
                  <c:v>2022年度</c:v>
                </c:pt>
                <c:pt idx="11">
                  <c:v>2023年度</c:v>
                </c:pt>
              </c:strCache>
            </c:strRef>
          </c:cat>
          <c:val>
            <c:numRef>
              <c:f>市場データ!$K$80:$V$80</c:f>
              <c:numCache>
                <c:formatCode>#,##0_);[Red]\(#,##0\)</c:formatCode>
                <c:ptCount val="12"/>
                <c:pt idx="0">
                  <c:v>1819</c:v>
                </c:pt>
                <c:pt idx="1">
                  <c:v>1835</c:v>
                </c:pt>
                <c:pt idx="2">
                  <c:v>1885</c:v>
                </c:pt>
                <c:pt idx="3">
                  <c:v>1947</c:v>
                </c:pt>
                <c:pt idx="4">
                  <c:v>2099</c:v>
                </c:pt>
                <c:pt idx="5">
                  <c:v>2147</c:v>
                </c:pt>
                <c:pt idx="6">
                  <c:v>2190</c:v>
                </c:pt>
                <c:pt idx="7">
                  <c:v>2291</c:v>
                </c:pt>
                <c:pt idx="8">
                  <c:v>2203</c:v>
                </c:pt>
                <c:pt idx="9">
                  <c:v>2357</c:v>
                </c:pt>
                <c:pt idx="10">
                  <c:v>2590</c:v>
                </c:pt>
                <c:pt idx="11">
                  <c:v>2688.42</c:v>
                </c:pt>
              </c:numCache>
            </c:numRef>
          </c:val>
          <c:extLst>
            <c:ext xmlns:c16="http://schemas.microsoft.com/office/drawing/2014/chart" uri="{C3380CC4-5D6E-409C-BE32-E72D297353CC}">
              <c16:uniqueId val="{00000006-DCB6-4091-9F55-D0EEFA68090D}"/>
            </c:ext>
          </c:extLst>
        </c:ser>
        <c:dLbls>
          <c:showLegendKey val="0"/>
          <c:showVal val="0"/>
          <c:showCatName val="0"/>
          <c:showSerName val="0"/>
          <c:showPercent val="0"/>
          <c:showBubbleSize val="0"/>
        </c:dLbls>
        <c:gapWidth val="150"/>
        <c:axId val="157418624"/>
        <c:axId val="157420160"/>
      </c:barChart>
      <c:catAx>
        <c:axId val="157418624"/>
        <c:scaling>
          <c:orientation val="minMax"/>
        </c:scaling>
        <c:delete val="0"/>
        <c:axPos val="b"/>
        <c:numFmt formatCode="General" sourceLinked="1"/>
        <c:majorTickMark val="out"/>
        <c:minorTickMark val="none"/>
        <c:tickLblPos val="low"/>
        <c:txPr>
          <a:bodyPr/>
          <a:lstStyle/>
          <a:p>
            <a:pPr>
              <a:defRPr lang="ja-JP" sz="800" b="0">
                <a:latin typeface="A-OTF 新ゴ Pro L" panose="020B0300000000000000" pitchFamily="34" charset="-128"/>
                <a:ea typeface="A-OTF 新ゴ Pro L" panose="020B0300000000000000" pitchFamily="34" charset="-128"/>
              </a:defRPr>
            </a:pPr>
            <a:endParaRPr lang="ja-JP"/>
          </a:p>
        </c:txPr>
        <c:crossAx val="157420160"/>
        <c:crosses val="autoZero"/>
        <c:auto val="1"/>
        <c:lblAlgn val="ctr"/>
        <c:lblOffset val="100"/>
        <c:noMultiLvlLbl val="0"/>
      </c:catAx>
      <c:valAx>
        <c:axId val="157420160"/>
        <c:scaling>
          <c:orientation val="minMax"/>
          <c:max val="3000"/>
          <c:min val="0"/>
        </c:scaling>
        <c:delete val="1"/>
        <c:axPos val="l"/>
        <c:numFmt formatCode="#,##0_);[Red]\(#,##0\)" sourceLinked="1"/>
        <c:majorTickMark val="out"/>
        <c:minorTickMark val="none"/>
        <c:tickLblPos val="nextTo"/>
        <c:crossAx val="157418624"/>
        <c:crosses val="autoZero"/>
        <c:crossBetween val="between"/>
      </c:valAx>
    </c:plotArea>
    <c:plotVisOnly val="1"/>
    <c:dispBlanksAs val="gap"/>
    <c:showDLblsOverMax val="0"/>
  </c:chart>
  <c:txPr>
    <a:bodyPr/>
    <a:lstStyle/>
    <a:p>
      <a:pPr>
        <a:defRPr b="0">
          <a:latin typeface="メイリオ" pitchFamily="50" charset="-128"/>
          <a:ea typeface="メイリオ" pitchFamily="50" charset="-128"/>
          <a:cs typeface="メイリオ" pitchFamily="50" charset="-128"/>
        </a:defRPr>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ja-JP" altLang="en-US" sz="1200" dirty="0"/>
              <a:t>問い合わせ対応顧客数</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col"/>
        <c:grouping val="clustered"/>
        <c:varyColors val="0"/>
        <c:ser>
          <c:idx val="0"/>
          <c:order val="0"/>
          <c:tx>
            <c:strRef>
              <c:f>Sheet1!$B$1</c:f>
              <c:strCache>
                <c:ptCount val="1"/>
                <c:pt idx="0">
                  <c:v>問い合わせ対応顧客数</c:v>
                </c:pt>
              </c:strCache>
            </c:strRef>
          </c:tx>
          <c:spPr>
            <a:solidFill>
              <a:schemeClr val="accent1"/>
            </a:solidFill>
            <a:ln>
              <a:noFill/>
            </a:ln>
            <a:effectLst/>
          </c:spPr>
          <c:invertIfNegative val="0"/>
          <c:cat>
            <c:strRef>
              <c:f>Sheet1!$A$2:$A$5</c:f>
              <c:strCache>
                <c:ptCount val="4"/>
                <c:pt idx="0">
                  <c:v>19期</c:v>
                </c:pt>
                <c:pt idx="1">
                  <c:v>20期</c:v>
                </c:pt>
                <c:pt idx="2">
                  <c:v>21期</c:v>
                </c:pt>
                <c:pt idx="3">
                  <c:v>22期</c:v>
                </c:pt>
              </c:strCache>
            </c:strRef>
          </c:cat>
          <c:val>
            <c:numRef>
              <c:f>Sheet1!$B$2:$B$5</c:f>
              <c:numCache>
                <c:formatCode>General</c:formatCode>
                <c:ptCount val="4"/>
                <c:pt idx="0">
                  <c:v>446</c:v>
                </c:pt>
                <c:pt idx="1">
                  <c:v>534</c:v>
                </c:pt>
                <c:pt idx="2">
                  <c:v>551</c:v>
                </c:pt>
                <c:pt idx="3">
                  <c:v>636</c:v>
                </c:pt>
              </c:numCache>
            </c:numRef>
          </c:val>
          <c:extLst>
            <c:ext xmlns:c16="http://schemas.microsoft.com/office/drawing/2014/chart" uri="{C3380CC4-5D6E-409C-BE32-E72D297353CC}">
              <c16:uniqueId val="{00000000-C6B0-479D-B102-7F404F339F43}"/>
            </c:ext>
          </c:extLst>
        </c:ser>
        <c:dLbls>
          <c:showLegendKey val="0"/>
          <c:showVal val="0"/>
          <c:showCatName val="0"/>
          <c:showSerName val="0"/>
          <c:showPercent val="0"/>
          <c:showBubbleSize val="0"/>
        </c:dLbls>
        <c:gapWidth val="219"/>
        <c:overlap val="-27"/>
        <c:axId val="840187887"/>
        <c:axId val="840213327"/>
      </c:barChart>
      <c:catAx>
        <c:axId val="84018788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40213327"/>
        <c:crosses val="autoZero"/>
        <c:auto val="1"/>
        <c:lblAlgn val="ctr"/>
        <c:lblOffset val="100"/>
        <c:noMultiLvlLbl val="0"/>
      </c:catAx>
      <c:valAx>
        <c:axId val="84021332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ja-JP"/>
          </a:p>
        </c:txPr>
        <c:crossAx val="84018788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D676BDA-478F-42BA-A52F-83947DA8E61E}"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kumimoji="1" lang="ja-JP" altLang="en-US"/>
        </a:p>
      </dgm:t>
    </dgm:pt>
    <dgm:pt modelId="{F3779021-C2A1-4C41-8D34-E534B576D340}">
      <dgm:prSet phldrT="[テキスト]"/>
      <dgm:spPr>
        <a:solidFill>
          <a:srgbClr val="317CC0"/>
        </a:solidFill>
      </dgm:spPr>
      <dgm:t>
        <a:bodyPr/>
        <a:lstStyle/>
        <a:p>
          <a:r>
            <a:rPr kumimoji="1" lang="ja-JP" altLang="en-US" dirty="0">
              <a:ea typeface="游明朝体 Pr6N R" panose="02020400000000000000"/>
            </a:rPr>
            <a:t>学術調査とマーケティングリサーチの違い</a:t>
          </a:r>
        </a:p>
      </dgm:t>
    </dgm:pt>
    <dgm:pt modelId="{FD6982EF-075A-4E45-B220-6F52003FE6B0}" type="parTrans" cxnId="{AAA5AF90-BB50-45E1-AE3F-22784056D8DF}">
      <dgm:prSet/>
      <dgm:spPr/>
      <dgm:t>
        <a:bodyPr/>
        <a:lstStyle/>
        <a:p>
          <a:endParaRPr kumimoji="1" lang="ja-JP" altLang="en-US">
            <a:ea typeface="游明朝体 Pr6N R" panose="02020400000000000000"/>
          </a:endParaRPr>
        </a:p>
      </dgm:t>
    </dgm:pt>
    <dgm:pt modelId="{88B67326-1CC0-4BF2-9943-E5054B05E066}" type="sibTrans" cxnId="{AAA5AF90-BB50-45E1-AE3F-22784056D8DF}">
      <dgm:prSet/>
      <dgm:spPr/>
      <dgm:t>
        <a:bodyPr/>
        <a:lstStyle/>
        <a:p>
          <a:endParaRPr kumimoji="1" lang="ja-JP" altLang="en-US">
            <a:ea typeface="游明朝体 Pr6N R" panose="02020400000000000000"/>
          </a:endParaRPr>
        </a:p>
      </dgm:t>
    </dgm:pt>
    <dgm:pt modelId="{036102F5-297D-4F1E-932C-1B738C0FD6DF}">
      <dgm:prSet/>
      <dgm:spPr>
        <a:solidFill>
          <a:srgbClr val="317CC0"/>
        </a:solidFill>
      </dgm:spPr>
      <dgm:t>
        <a:bodyPr/>
        <a:lstStyle/>
        <a:p>
          <a:r>
            <a:rPr kumimoji="1" lang="ja-JP" altLang="en-US" dirty="0">
              <a:ea typeface="游明朝体 Pr6N R" panose="02020400000000000000"/>
            </a:rPr>
            <a:t>質問紙調査と</a:t>
          </a:r>
          <a:r>
            <a:rPr kumimoji="1" lang="en-US" altLang="en-US" dirty="0">
              <a:ea typeface="游明朝体 Pr6N R" panose="02020400000000000000"/>
            </a:rPr>
            <a:t>web </a:t>
          </a:r>
          <a:r>
            <a:rPr kumimoji="1" lang="ja-JP" altLang="en-US" dirty="0">
              <a:ea typeface="游明朝体 Pr6N R" panose="02020400000000000000"/>
            </a:rPr>
            <a:t>アンケート調査</a:t>
          </a:r>
        </a:p>
      </dgm:t>
    </dgm:pt>
    <dgm:pt modelId="{F04C93EC-6953-4904-BD11-92A5EE3DD6CE}" type="parTrans" cxnId="{648536DF-AABD-4A45-A535-1ADBAAB1981B}">
      <dgm:prSet/>
      <dgm:spPr/>
      <dgm:t>
        <a:bodyPr/>
        <a:lstStyle/>
        <a:p>
          <a:endParaRPr kumimoji="1" lang="ja-JP" altLang="en-US">
            <a:ea typeface="游明朝体 Pr6N R" panose="02020400000000000000"/>
          </a:endParaRPr>
        </a:p>
      </dgm:t>
    </dgm:pt>
    <dgm:pt modelId="{EB637843-07BC-4DB1-BF6A-B28E74DF533A}" type="sibTrans" cxnId="{648536DF-AABD-4A45-A535-1ADBAAB1981B}">
      <dgm:prSet/>
      <dgm:spPr/>
      <dgm:t>
        <a:bodyPr/>
        <a:lstStyle/>
        <a:p>
          <a:endParaRPr kumimoji="1" lang="ja-JP" altLang="en-US">
            <a:ea typeface="游明朝体 Pr6N R" panose="02020400000000000000"/>
          </a:endParaRPr>
        </a:p>
      </dgm:t>
    </dgm:pt>
    <dgm:pt modelId="{3568BA34-055C-4E96-A64C-985588A3FCA2}">
      <dgm:prSet/>
      <dgm:spPr>
        <a:solidFill>
          <a:srgbClr val="317CC0"/>
        </a:solidFill>
      </dgm:spPr>
      <dgm:t>
        <a:bodyPr/>
        <a:lstStyle/>
        <a:p>
          <a:r>
            <a:rPr kumimoji="1" lang="ja-JP" altLang="en-US" dirty="0">
              <a:ea typeface="游明朝体 Pr6N R" panose="02020400000000000000"/>
            </a:rPr>
            <a:t>リッカート尺度や〇件法の設問は、マトリクスで設計する</a:t>
          </a:r>
        </a:p>
      </dgm:t>
    </dgm:pt>
    <dgm:pt modelId="{A738F255-1D39-408F-A03E-CCF518E81D83}" type="parTrans" cxnId="{67F432C6-59C5-4909-8D9C-75175C801528}">
      <dgm:prSet/>
      <dgm:spPr/>
      <dgm:t>
        <a:bodyPr/>
        <a:lstStyle/>
        <a:p>
          <a:endParaRPr kumimoji="1" lang="ja-JP" altLang="en-US">
            <a:ea typeface="游明朝体 Pr6N R" panose="02020400000000000000"/>
          </a:endParaRPr>
        </a:p>
      </dgm:t>
    </dgm:pt>
    <dgm:pt modelId="{7BB51242-D3DE-4F08-B770-BA34B5F225D9}" type="sibTrans" cxnId="{67F432C6-59C5-4909-8D9C-75175C801528}">
      <dgm:prSet/>
      <dgm:spPr/>
      <dgm:t>
        <a:bodyPr/>
        <a:lstStyle/>
        <a:p>
          <a:endParaRPr kumimoji="1" lang="ja-JP" altLang="en-US">
            <a:ea typeface="游明朝体 Pr6N R" panose="02020400000000000000"/>
          </a:endParaRPr>
        </a:p>
      </dgm:t>
    </dgm:pt>
    <dgm:pt modelId="{8CC56B21-DA4C-4B91-A0A9-4FAE730A1C48}">
      <dgm:prSet/>
      <dgm:spPr>
        <a:solidFill>
          <a:srgbClr val="317CC0"/>
        </a:solidFill>
      </dgm:spPr>
      <dgm:t>
        <a:bodyPr/>
        <a:lstStyle/>
        <a:p>
          <a:r>
            <a:rPr kumimoji="1" lang="ja-JP" altLang="en-US" dirty="0">
              <a:ea typeface="游明朝体 Pr6N R" panose="02020400000000000000"/>
            </a:rPr>
            <a:t>モニターの回答負荷を考慮する</a:t>
          </a:r>
        </a:p>
      </dgm:t>
    </dgm:pt>
    <dgm:pt modelId="{71C86632-1E70-4156-80FD-252D53342C92}" type="parTrans" cxnId="{BBAF912E-8171-4501-9063-53F6A11F1EAF}">
      <dgm:prSet/>
      <dgm:spPr/>
      <dgm:t>
        <a:bodyPr/>
        <a:lstStyle/>
        <a:p>
          <a:endParaRPr kumimoji="1" lang="ja-JP" altLang="en-US">
            <a:ea typeface="游明朝体 Pr6N R" panose="02020400000000000000"/>
          </a:endParaRPr>
        </a:p>
      </dgm:t>
    </dgm:pt>
    <dgm:pt modelId="{5515EE5D-C6D5-4DA6-B8FB-4753BAA1F893}" type="sibTrans" cxnId="{BBAF912E-8171-4501-9063-53F6A11F1EAF}">
      <dgm:prSet/>
      <dgm:spPr/>
      <dgm:t>
        <a:bodyPr/>
        <a:lstStyle/>
        <a:p>
          <a:endParaRPr kumimoji="1" lang="ja-JP" altLang="en-US">
            <a:ea typeface="游明朝体 Pr6N R" panose="02020400000000000000"/>
          </a:endParaRPr>
        </a:p>
      </dgm:t>
    </dgm:pt>
    <dgm:pt modelId="{B8434C58-476E-462F-9A24-EBA3EAA68FCD}">
      <dgm:prSet/>
      <dgm:spPr>
        <a:solidFill>
          <a:srgbClr val="317CC0"/>
        </a:solidFill>
      </dgm:spPr>
      <dgm:t>
        <a:bodyPr/>
        <a:lstStyle/>
        <a:p>
          <a:r>
            <a:rPr kumimoji="1" lang="ja-JP" altLang="en-US" dirty="0">
              <a:ea typeface="游明朝体 Pr6N R" panose="02020400000000000000"/>
            </a:rPr>
            <a:t>回答不備データのチェックについて</a:t>
          </a:r>
        </a:p>
      </dgm:t>
    </dgm:pt>
    <dgm:pt modelId="{ABFB7185-8AB7-40CA-8E31-F1EDCB4A4614}" type="parTrans" cxnId="{F133B726-29BE-47EB-BCCA-77B0C6089078}">
      <dgm:prSet/>
      <dgm:spPr/>
      <dgm:t>
        <a:bodyPr/>
        <a:lstStyle/>
        <a:p>
          <a:endParaRPr kumimoji="1" lang="ja-JP" altLang="en-US">
            <a:ea typeface="游明朝体 Pr6N R" panose="02020400000000000000"/>
          </a:endParaRPr>
        </a:p>
      </dgm:t>
    </dgm:pt>
    <dgm:pt modelId="{A8716FD9-BD68-40D5-87EB-A0F14F33DEFB}" type="sibTrans" cxnId="{F133B726-29BE-47EB-BCCA-77B0C6089078}">
      <dgm:prSet/>
      <dgm:spPr/>
      <dgm:t>
        <a:bodyPr/>
        <a:lstStyle/>
        <a:p>
          <a:endParaRPr kumimoji="1" lang="ja-JP" altLang="en-US">
            <a:ea typeface="游明朝体 Pr6N R" panose="02020400000000000000"/>
          </a:endParaRPr>
        </a:p>
      </dgm:t>
    </dgm:pt>
    <dgm:pt modelId="{30831E08-D981-4620-8D8C-33400630BFB5}">
      <dgm:prSet/>
      <dgm:spPr>
        <a:solidFill>
          <a:srgbClr val="317CC0"/>
        </a:solidFill>
      </dgm:spPr>
      <dgm:t>
        <a:bodyPr/>
        <a:lstStyle/>
        <a:p>
          <a:r>
            <a:rPr kumimoji="1" lang="ja-JP" altLang="en-US" dirty="0">
              <a:ea typeface="游明朝体 Pr6N R" panose="02020400000000000000"/>
            </a:rPr>
            <a:t>分析におけるデータの関連性について</a:t>
          </a:r>
        </a:p>
      </dgm:t>
    </dgm:pt>
    <dgm:pt modelId="{D1192C7D-E93C-4143-8A3E-01A87CB1DCA2}" type="parTrans" cxnId="{E93B28C8-D4E1-4775-9F7E-A69AA88D59D9}">
      <dgm:prSet/>
      <dgm:spPr/>
      <dgm:t>
        <a:bodyPr/>
        <a:lstStyle/>
        <a:p>
          <a:endParaRPr kumimoji="1" lang="ja-JP" altLang="en-US">
            <a:ea typeface="游明朝体 Pr6N R" panose="02020400000000000000"/>
          </a:endParaRPr>
        </a:p>
      </dgm:t>
    </dgm:pt>
    <dgm:pt modelId="{009D9C36-60D4-4A28-BCDF-3553F94F8123}" type="sibTrans" cxnId="{E93B28C8-D4E1-4775-9F7E-A69AA88D59D9}">
      <dgm:prSet/>
      <dgm:spPr/>
      <dgm:t>
        <a:bodyPr/>
        <a:lstStyle/>
        <a:p>
          <a:endParaRPr kumimoji="1" lang="ja-JP" altLang="en-US">
            <a:ea typeface="游明朝体 Pr6N R" panose="02020400000000000000"/>
          </a:endParaRPr>
        </a:p>
      </dgm:t>
    </dgm:pt>
    <dgm:pt modelId="{559F9330-4A11-4D1B-9D4D-47D972D45909}" type="pres">
      <dgm:prSet presAssocID="{6D676BDA-478F-42BA-A52F-83947DA8E61E}" presName="Name0" presStyleCnt="0">
        <dgm:presLayoutVars>
          <dgm:chMax val="7"/>
          <dgm:chPref val="7"/>
          <dgm:dir/>
        </dgm:presLayoutVars>
      </dgm:prSet>
      <dgm:spPr/>
    </dgm:pt>
    <dgm:pt modelId="{C60FEC5C-BA33-49D0-8AC8-92AEB85E5BCE}" type="pres">
      <dgm:prSet presAssocID="{6D676BDA-478F-42BA-A52F-83947DA8E61E}" presName="Name1" presStyleCnt="0"/>
      <dgm:spPr/>
    </dgm:pt>
    <dgm:pt modelId="{2A7AF4CC-27B7-4B0A-B8AB-564DEF76A95C}" type="pres">
      <dgm:prSet presAssocID="{6D676BDA-478F-42BA-A52F-83947DA8E61E}" presName="cycle" presStyleCnt="0"/>
      <dgm:spPr/>
    </dgm:pt>
    <dgm:pt modelId="{5A2E619C-7A02-4450-99D4-30707B321667}" type="pres">
      <dgm:prSet presAssocID="{6D676BDA-478F-42BA-A52F-83947DA8E61E}" presName="srcNode" presStyleLbl="node1" presStyleIdx="0" presStyleCnt="6"/>
      <dgm:spPr/>
    </dgm:pt>
    <dgm:pt modelId="{9EE00EC5-A0BE-40AD-BE78-530ECBE8FF16}" type="pres">
      <dgm:prSet presAssocID="{6D676BDA-478F-42BA-A52F-83947DA8E61E}" presName="conn" presStyleLbl="parChTrans1D2" presStyleIdx="0" presStyleCnt="1"/>
      <dgm:spPr/>
    </dgm:pt>
    <dgm:pt modelId="{0E2437F8-2F44-40C4-9AA3-9AF73B8E7E55}" type="pres">
      <dgm:prSet presAssocID="{6D676BDA-478F-42BA-A52F-83947DA8E61E}" presName="extraNode" presStyleLbl="node1" presStyleIdx="0" presStyleCnt="6"/>
      <dgm:spPr/>
    </dgm:pt>
    <dgm:pt modelId="{B2887A4F-282A-4464-8F01-464D10EB12FF}" type="pres">
      <dgm:prSet presAssocID="{6D676BDA-478F-42BA-A52F-83947DA8E61E}" presName="dstNode" presStyleLbl="node1" presStyleIdx="0" presStyleCnt="6"/>
      <dgm:spPr/>
    </dgm:pt>
    <dgm:pt modelId="{29745F41-1E68-494C-AA9D-9D30D7D73AEF}" type="pres">
      <dgm:prSet presAssocID="{F3779021-C2A1-4C41-8D34-E534B576D340}" presName="text_1" presStyleLbl="node1" presStyleIdx="0" presStyleCnt="6">
        <dgm:presLayoutVars>
          <dgm:bulletEnabled val="1"/>
        </dgm:presLayoutVars>
      </dgm:prSet>
      <dgm:spPr/>
    </dgm:pt>
    <dgm:pt modelId="{4D91F0E5-1B93-4281-BFEC-813406E7A177}" type="pres">
      <dgm:prSet presAssocID="{F3779021-C2A1-4C41-8D34-E534B576D340}" presName="accent_1" presStyleCnt="0"/>
      <dgm:spPr/>
    </dgm:pt>
    <dgm:pt modelId="{99F450B3-EFF0-475E-9D01-B5FCAF6A4C3F}" type="pres">
      <dgm:prSet presAssocID="{F3779021-C2A1-4C41-8D34-E534B576D340}" presName="accentRepeatNode" presStyleLbl="solidFgAcc1" presStyleIdx="0" presStyleCnt="6"/>
      <dgm:spPr/>
    </dgm:pt>
    <dgm:pt modelId="{8A5932F7-4117-4D45-926D-AB210D457254}" type="pres">
      <dgm:prSet presAssocID="{036102F5-297D-4F1E-932C-1B738C0FD6DF}" presName="text_2" presStyleLbl="node1" presStyleIdx="1" presStyleCnt="6">
        <dgm:presLayoutVars>
          <dgm:bulletEnabled val="1"/>
        </dgm:presLayoutVars>
      </dgm:prSet>
      <dgm:spPr/>
    </dgm:pt>
    <dgm:pt modelId="{A89D75AA-47F2-4139-A7A1-A980BD4561C5}" type="pres">
      <dgm:prSet presAssocID="{036102F5-297D-4F1E-932C-1B738C0FD6DF}" presName="accent_2" presStyleCnt="0"/>
      <dgm:spPr/>
    </dgm:pt>
    <dgm:pt modelId="{D4835FAB-2D98-46DD-A5C7-9A10CCBBB1A6}" type="pres">
      <dgm:prSet presAssocID="{036102F5-297D-4F1E-932C-1B738C0FD6DF}" presName="accentRepeatNode" presStyleLbl="solidFgAcc1" presStyleIdx="1" presStyleCnt="6"/>
      <dgm:spPr/>
    </dgm:pt>
    <dgm:pt modelId="{C609F3E2-D9B8-4C25-80E6-03645FD2494D}" type="pres">
      <dgm:prSet presAssocID="{3568BA34-055C-4E96-A64C-985588A3FCA2}" presName="text_3" presStyleLbl="node1" presStyleIdx="2" presStyleCnt="6">
        <dgm:presLayoutVars>
          <dgm:bulletEnabled val="1"/>
        </dgm:presLayoutVars>
      </dgm:prSet>
      <dgm:spPr/>
    </dgm:pt>
    <dgm:pt modelId="{D75BF67F-440C-416E-A5C2-66F0EF4B8063}" type="pres">
      <dgm:prSet presAssocID="{3568BA34-055C-4E96-A64C-985588A3FCA2}" presName="accent_3" presStyleCnt="0"/>
      <dgm:spPr/>
    </dgm:pt>
    <dgm:pt modelId="{D284A550-D704-43B7-ACFA-41C7264A941F}" type="pres">
      <dgm:prSet presAssocID="{3568BA34-055C-4E96-A64C-985588A3FCA2}" presName="accentRepeatNode" presStyleLbl="solidFgAcc1" presStyleIdx="2" presStyleCnt="6"/>
      <dgm:spPr/>
    </dgm:pt>
    <dgm:pt modelId="{D671DABC-2733-44CC-A2FF-1ECB2EAE9EB9}" type="pres">
      <dgm:prSet presAssocID="{8CC56B21-DA4C-4B91-A0A9-4FAE730A1C48}" presName="text_4" presStyleLbl="node1" presStyleIdx="3" presStyleCnt="6">
        <dgm:presLayoutVars>
          <dgm:bulletEnabled val="1"/>
        </dgm:presLayoutVars>
      </dgm:prSet>
      <dgm:spPr/>
    </dgm:pt>
    <dgm:pt modelId="{12B6F655-5736-41F3-BDF0-6DBA707A9BB1}" type="pres">
      <dgm:prSet presAssocID="{8CC56B21-DA4C-4B91-A0A9-4FAE730A1C48}" presName="accent_4" presStyleCnt="0"/>
      <dgm:spPr/>
    </dgm:pt>
    <dgm:pt modelId="{1D59F57A-427C-4DBA-8875-00FC6B9E82DC}" type="pres">
      <dgm:prSet presAssocID="{8CC56B21-DA4C-4B91-A0A9-4FAE730A1C48}" presName="accentRepeatNode" presStyleLbl="solidFgAcc1" presStyleIdx="3" presStyleCnt="6"/>
      <dgm:spPr/>
    </dgm:pt>
    <dgm:pt modelId="{15DD1E65-581D-40EA-B210-4E7620B49D26}" type="pres">
      <dgm:prSet presAssocID="{B8434C58-476E-462F-9A24-EBA3EAA68FCD}" presName="text_5" presStyleLbl="node1" presStyleIdx="4" presStyleCnt="6">
        <dgm:presLayoutVars>
          <dgm:bulletEnabled val="1"/>
        </dgm:presLayoutVars>
      </dgm:prSet>
      <dgm:spPr/>
    </dgm:pt>
    <dgm:pt modelId="{692FBAC3-CC58-4E73-BCAD-19298C776050}" type="pres">
      <dgm:prSet presAssocID="{B8434C58-476E-462F-9A24-EBA3EAA68FCD}" presName="accent_5" presStyleCnt="0"/>
      <dgm:spPr/>
    </dgm:pt>
    <dgm:pt modelId="{E3F67C32-CD66-41CD-ACE6-018FFFFC7819}" type="pres">
      <dgm:prSet presAssocID="{B8434C58-476E-462F-9A24-EBA3EAA68FCD}" presName="accentRepeatNode" presStyleLbl="solidFgAcc1" presStyleIdx="4" presStyleCnt="6"/>
      <dgm:spPr/>
    </dgm:pt>
    <dgm:pt modelId="{00D769A8-B967-445F-9409-12B2E1C63BAF}" type="pres">
      <dgm:prSet presAssocID="{30831E08-D981-4620-8D8C-33400630BFB5}" presName="text_6" presStyleLbl="node1" presStyleIdx="5" presStyleCnt="6">
        <dgm:presLayoutVars>
          <dgm:bulletEnabled val="1"/>
        </dgm:presLayoutVars>
      </dgm:prSet>
      <dgm:spPr/>
    </dgm:pt>
    <dgm:pt modelId="{29575D50-4CF4-4AB1-98A2-44D6788B74E5}" type="pres">
      <dgm:prSet presAssocID="{30831E08-D981-4620-8D8C-33400630BFB5}" presName="accent_6" presStyleCnt="0"/>
      <dgm:spPr/>
    </dgm:pt>
    <dgm:pt modelId="{C6F39F94-40FD-4646-8AE0-6574DA97C86B}" type="pres">
      <dgm:prSet presAssocID="{30831E08-D981-4620-8D8C-33400630BFB5}" presName="accentRepeatNode" presStyleLbl="solidFgAcc1" presStyleIdx="5" presStyleCnt="6"/>
      <dgm:spPr/>
    </dgm:pt>
  </dgm:ptLst>
  <dgm:cxnLst>
    <dgm:cxn modelId="{F133B726-29BE-47EB-BCCA-77B0C6089078}" srcId="{6D676BDA-478F-42BA-A52F-83947DA8E61E}" destId="{B8434C58-476E-462F-9A24-EBA3EAA68FCD}" srcOrd="4" destOrd="0" parTransId="{ABFB7185-8AB7-40CA-8E31-F1EDCB4A4614}" sibTransId="{A8716FD9-BD68-40D5-87EB-A0F14F33DEFB}"/>
    <dgm:cxn modelId="{BBAF912E-8171-4501-9063-53F6A11F1EAF}" srcId="{6D676BDA-478F-42BA-A52F-83947DA8E61E}" destId="{8CC56B21-DA4C-4B91-A0A9-4FAE730A1C48}" srcOrd="3" destOrd="0" parTransId="{71C86632-1E70-4156-80FD-252D53342C92}" sibTransId="{5515EE5D-C6D5-4DA6-B8FB-4753BAA1F893}"/>
    <dgm:cxn modelId="{C5C0102F-0DD8-4C6B-ACC4-5D9FDF860DF6}" type="presOf" srcId="{88B67326-1CC0-4BF2-9943-E5054B05E066}" destId="{9EE00EC5-A0BE-40AD-BE78-530ECBE8FF16}" srcOrd="0" destOrd="0" presId="urn:microsoft.com/office/officeart/2008/layout/VerticalCurvedList"/>
    <dgm:cxn modelId="{31B64F53-7653-49C6-8DA2-34954DC84CE7}" type="presOf" srcId="{8CC56B21-DA4C-4B91-A0A9-4FAE730A1C48}" destId="{D671DABC-2733-44CC-A2FF-1ECB2EAE9EB9}" srcOrd="0" destOrd="0" presId="urn:microsoft.com/office/officeart/2008/layout/VerticalCurvedList"/>
    <dgm:cxn modelId="{13934158-64AB-4033-85B4-FBE290ABDEEF}" type="presOf" srcId="{F3779021-C2A1-4C41-8D34-E534B576D340}" destId="{29745F41-1E68-494C-AA9D-9D30D7D73AEF}" srcOrd="0" destOrd="0" presId="urn:microsoft.com/office/officeart/2008/layout/VerticalCurvedList"/>
    <dgm:cxn modelId="{92139289-BE78-4F81-AA41-09026F7464A2}" type="presOf" srcId="{B8434C58-476E-462F-9A24-EBA3EAA68FCD}" destId="{15DD1E65-581D-40EA-B210-4E7620B49D26}" srcOrd="0" destOrd="0" presId="urn:microsoft.com/office/officeart/2008/layout/VerticalCurvedList"/>
    <dgm:cxn modelId="{AAA5AF90-BB50-45E1-AE3F-22784056D8DF}" srcId="{6D676BDA-478F-42BA-A52F-83947DA8E61E}" destId="{F3779021-C2A1-4C41-8D34-E534B576D340}" srcOrd="0" destOrd="0" parTransId="{FD6982EF-075A-4E45-B220-6F52003FE6B0}" sibTransId="{88B67326-1CC0-4BF2-9943-E5054B05E066}"/>
    <dgm:cxn modelId="{CEC4B1A4-C96E-4CE1-AB1C-E899CAF5F202}" type="presOf" srcId="{3568BA34-055C-4E96-A64C-985588A3FCA2}" destId="{C609F3E2-D9B8-4C25-80E6-03645FD2494D}" srcOrd="0" destOrd="0" presId="urn:microsoft.com/office/officeart/2008/layout/VerticalCurvedList"/>
    <dgm:cxn modelId="{57BD6FB4-A1A6-41F0-A00E-4DB6919439D4}" type="presOf" srcId="{6D676BDA-478F-42BA-A52F-83947DA8E61E}" destId="{559F9330-4A11-4D1B-9D4D-47D972D45909}" srcOrd="0" destOrd="0" presId="urn:microsoft.com/office/officeart/2008/layout/VerticalCurvedList"/>
    <dgm:cxn modelId="{67F432C6-59C5-4909-8D9C-75175C801528}" srcId="{6D676BDA-478F-42BA-A52F-83947DA8E61E}" destId="{3568BA34-055C-4E96-A64C-985588A3FCA2}" srcOrd="2" destOrd="0" parTransId="{A738F255-1D39-408F-A03E-CCF518E81D83}" sibTransId="{7BB51242-D3DE-4F08-B770-BA34B5F225D9}"/>
    <dgm:cxn modelId="{E93B28C8-D4E1-4775-9F7E-A69AA88D59D9}" srcId="{6D676BDA-478F-42BA-A52F-83947DA8E61E}" destId="{30831E08-D981-4620-8D8C-33400630BFB5}" srcOrd="5" destOrd="0" parTransId="{D1192C7D-E93C-4143-8A3E-01A87CB1DCA2}" sibTransId="{009D9C36-60D4-4A28-BCDF-3553F94F8123}"/>
    <dgm:cxn modelId="{648536DF-AABD-4A45-A535-1ADBAAB1981B}" srcId="{6D676BDA-478F-42BA-A52F-83947DA8E61E}" destId="{036102F5-297D-4F1E-932C-1B738C0FD6DF}" srcOrd="1" destOrd="0" parTransId="{F04C93EC-6953-4904-BD11-92A5EE3DD6CE}" sibTransId="{EB637843-07BC-4DB1-BF6A-B28E74DF533A}"/>
    <dgm:cxn modelId="{1D91D9E5-2006-498A-B772-BA998F22958E}" type="presOf" srcId="{30831E08-D981-4620-8D8C-33400630BFB5}" destId="{00D769A8-B967-445F-9409-12B2E1C63BAF}" srcOrd="0" destOrd="0" presId="urn:microsoft.com/office/officeart/2008/layout/VerticalCurvedList"/>
    <dgm:cxn modelId="{D49877F1-3504-4125-8817-0F621DB56BC1}" type="presOf" srcId="{036102F5-297D-4F1E-932C-1B738C0FD6DF}" destId="{8A5932F7-4117-4D45-926D-AB210D457254}" srcOrd="0" destOrd="0" presId="urn:microsoft.com/office/officeart/2008/layout/VerticalCurvedList"/>
    <dgm:cxn modelId="{CECAD6C8-1711-4F81-AC72-B8FFACB75DB2}" type="presParOf" srcId="{559F9330-4A11-4D1B-9D4D-47D972D45909}" destId="{C60FEC5C-BA33-49D0-8AC8-92AEB85E5BCE}" srcOrd="0" destOrd="0" presId="urn:microsoft.com/office/officeart/2008/layout/VerticalCurvedList"/>
    <dgm:cxn modelId="{48811242-3F75-4047-84FA-6DDB3094917B}" type="presParOf" srcId="{C60FEC5C-BA33-49D0-8AC8-92AEB85E5BCE}" destId="{2A7AF4CC-27B7-4B0A-B8AB-564DEF76A95C}" srcOrd="0" destOrd="0" presId="urn:microsoft.com/office/officeart/2008/layout/VerticalCurvedList"/>
    <dgm:cxn modelId="{EFAD8AE5-9EE0-4581-B889-88FC6852589A}" type="presParOf" srcId="{2A7AF4CC-27B7-4B0A-B8AB-564DEF76A95C}" destId="{5A2E619C-7A02-4450-99D4-30707B321667}" srcOrd="0" destOrd="0" presId="urn:microsoft.com/office/officeart/2008/layout/VerticalCurvedList"/>
    <dgm:cxn modelId="{D7782D25-B9D6-4233-B9A6-CB86A7A3DFB5}" type="presParOf" srcId="{2A7AF4CC-27B7-4B0A-B8AB-564DEF76A95C}" destId="{9EE00EC5-A0BE-40AD-BE78-530ECBE8FF16}" srcOrd="1" destOrd="0" presId="urn:microsoft.com/office/officeart/2008/layout/VerticalCurvedList"/>
    <dgm:cxn modelId="{CEF27A65-4BAD-4E45-A4CB-6837E5A1D380}" type="presParOf" srcId="{2A7AF4CC-27B7-4B0A-B8AB-564DEF76A95C}" destId="{0E2437F8-2F44-40C4-9AA3-9AF73B8E7E55}" srcOrd="2" destOrd="0" presId="urn:microsoft.com/office/officeart/2008/layout/VerticalCurvedList"/>
    <dgm:cxn modelId="{6EBD06BF-D0A5-4C23-885E-F13C791F5B5D}" type="presParOf" srcId="{2A7AF4CC-27B7-4B0A-B8AB-564DEF76A95C}" destId="{B2887A4F-282A-4464-8F01-464D10EB12FF}" srcOrd="3" destOrd="0" presId="urn:microsoft.com/office/officeart/2008/layout/VerticalCurvedList"/>
    <dgm:cxn modelId="{3044CFBC-4C3B-447B-B68D-ABE86C051324}" type="presParOf" srcId="{C60FEC5C-BA33-49D0-8AC8-92AEB85E5BCE}" destId="{29745F41-1E68-494C-AA9D-9D30D7D73AEF}" srcOrd="1" destOrd="0" presId="urn:microsoft.com/office/officeart/2008/layout/VerticalCurvedList"/>
    <dgm:cxn modelId="{8BAF81E4-CBB6-4010-A27E-6F5861FA15E0}" type="presParOf" srcId="{C60FEC5C-BA33-49D0-8AC8-92AEB85E5BCE}" destId="{4D91F0E5-1B93-4281-BFEC-813406E7A177}" srcOrd="2" destOrd="0" presId="urn:microsoft.com/office/officeart/2008/layout/VerticalCurvedList"/>
    <dgm:cxn modelId="{639CC0FE-DFD7-4DA5-B4BD-3DC6BD81BDF2}" type="presParOf" srcId="{4D91F0E5-1B93-4281-BFEC-813406E7A177}" destId="{99F450B3-EFF0-475E-9D01-B5FCAF6A4C3F}" srcOrd="0" destOrd="0" presId="urn:microsoft.com/office/officeart/2008/layout/VerticalCurvedList"/>
    <dgm:cxn modelId="{D34B4945-034D-48D5-A0A5-99EA82F30477}" type="presParOf" srcId="{C60FEC5C-BA33-49D0-8AC8-92AEB85E5BCE}" destId="{8A5932F7-4117-4D45-926D-AB210D457254}" srcOrd="3" destOrd="0" presId="urn:microsoft.com/office/officeart/2008/layout/VerticalCurvedList"/>
    <dgm:cxn modelId="{6F4B9C8A-9003-44B0-9607-5F69B5708DCF}" type="presParOf" srcId="{C60FEC5C-BA33-49D0-8AC8-92AEB85E5BCE}" destId="{A89D75AA-47F2-4139-A7A1-A980BD4561C5}" srcOrd="4" destOrd="0" presId="urn:microsoft.com/office/officeart/2008/layout/VerticalCurvedList"/>
    <dgm:cxn modelId="{8402E889-9C62-4271-8F6B-A2C1EAAB5072}" type="presParOf" srcId="{A89D75AA-47F2-4139-A7A1-A980BD4561C5}" destId="{D4835FAB-2D98-46DD-A5C7-9A10CCBBB1A6}" srcOrd="0" destOrd="0" presId="urn:microsoft.com/office/officeart/2008/layout/VerticalCurvedList"/>
    <dgm:cxn modelId="{918C77F8-CB5F-4025-9224-CE79CD4345E2}" type="presParOf" srcId="{C60FEC5C-BA33-49D0-8AC8-92AEB85E5BCE}" destId="{C609F3E2-D9B8-4C25-80E6-03645FD2494D}" srcOrd="5" destOrd="0" presId="urn:microsoft.com/office/officeart/2008/layout/VerticalCurvedList"/>
    <dgm:cxn modelId="{AA3678A3-33F1-4BB3-B7AF-516C84A7247A}" type="presParOf" srcId="{C60FEC5C-BA33-49D0-8AC8-92AEB85E5BCE}" destId="{D75BF67F-440C-416E-A5C2-66F0EF4B8063}" srcOrd="6" destOrd="0" presId="urn:microsoft.com/office/officeart/2008/layout/VerticalCurvedList"/>
    <dgm:cxn modelId="{EBB62E8E-FE12-48C0-82D5-68A22BA5A2D0}" type="presParOf" srcId="{D75BF67F-440C-416E-A5C2-66F0EF4B8063}" destId="{D284A550-D704-43B7-ACFA-41C7264A941F}" srcOrd="0" destOrd="0" presId="urn:microsoft.com/office/officeart/2008/layout/VerticalCurvedList"/>
    <dgm:cxn modelId="{EE901790-0338-4BFD-83F2-20B8CDCF8F0E}" type="presParOf" srcId="{C60FEC5C-BA33-49D0-8AC8-92AEB85E5BCE}" destId="{D671DABC-2733-44CC-A2FF-1ECB2EAE9EB9}" srcOrd="7" destOrd="0" presId="urn:microsoft.com/office/officeart/2008/layout/VerticalCurvedList"/>
    <dgm:cxn modelId="{DD806C60-62A3-4CE8-BB0D-5CC39B9BB86E}" type="presParOf" srcId="{C60FEC5C-BA33-49D0-8AC8-92AEB85E5BCE}" destId="{12B6F655-5736-41F3-BDF0-6DBA707A9BB1}" srcOrd="8" destOrd="0" presId="urn:microsoft.com/office/officeart/2008/layout/VerticalCurvedList"/>
    <dgm:cxn modelId="{650C8821-C04B-43F7-82E7-FB955E45D252}" type="presParOf" srcId="{12B6F655-5736-41F3-BDF0-6DBA707A9BB1}" destId="{1D59F57A-427C-4DBA-8875-00FC6B9E82DC}" srcOrd="0" destOrd="0" presId="urn:microsoft.com/office/officeart/2008/layout/VerticalCurvedList"/>
    <dgm:cxn modelId="{3CC2C3CB-114E-4A58-8AE4-57CD3E52B111}" type="presParOf" srcId="{C60FEC5C-BA33-49D0-8AC8-92AEB85E5BCE}" destId="{15DD1E65-581D-40EA-B210-4E7620B49D26}" srcOrd="9" destOrd="0" presId="urn:microsoft.com/office/officeart/2008/layout/VerticalCurvedList"/>
    <dgm:cxn modelId="{971E7FA8-AAD7-40FB-B86E-323BB3BE0551}" type="presParOf" srcId="{C60FEC5C-BA33-49D0-8AC8-92AEB85E5BCE}" destId="{692FBAC3-CC58-4E73-BCAD-19298C776050}" srcOrd="10" destOrd="0" presId="urn:microsoft.com/office/officeart/2008/layout/VerticalCurvedList"/>
    <dgm:cxn modelId="{5B4C3448-5012-43B1-9419-7D727B0612EB}" type="presParOf" srcId="{692FBAC3-CC58-4E73-BCAD-19298C776050}" destId="{E3F67C32-CD66-41CD-ACE6-018FFFFC7819}" srcOrd="0" destOrd="0" presId="urn:microsoft.com/office/officeart/2008/layout/VerticalCurvedList"/>
    <dgm:cxn modelId="{C27ED66A-8BBC-4299-AADF-BAEBA5F5F535}" type="presParOf" srcId="{C60FEC5C-BA33-49D0-8AC8-92AEB85E5BCE}" destId="{00D769A8-B967-445F-9409-12B2E1C63BAF}" srcOrd="11" destOrd="0" presId="urn:microsoft.com/office/officeart/2008/layout/VerticalCurvedList"/>
    <dgm:cxn modelId="{34818554-4B69-400C-9E12-AA925649FA4D}" type="presParOf" srcId="{C60FEC5C-BA33-49D0-8AC8-92AEB85E5BCE}" destId="{29575D50-4CF4-4AB1-98A2-44D6788B74E5}" srcOrd="12" destOrd="0" presId="urn:microsoft.com/office/officeart/2008/layout/VerticalCurvedList"/>
    <dgm:cxn modelId="{5F5D47F3-80AA-4FFF-B80F-8C371577F45F}" type="presParOf" srcId="{29575D50-4CF4-4AB1-98A2-44D6788B74E5}" destId="{C6F39F94-40FD-4646-8AE0-6574DA97C86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E00EC5-A0BE-40AD-BE78-530ECBE8FF16}">
      <dsp:nvSpPr>
        <dsp:cNvPr id="0" name=""/>
        <dsp:cNvSpPr/>
      </dsp:nvSpPr>
      <dsp:spPr>
        <a:xfrm>
          <a:off x="-3569406" y="-548591"/>
          <a:ext cx="4255274" cy="4255274"/>
        </a:xfrm>
        <a:prstGeom prst="blockArc">
          <a:avLst>
            <a:gd name="adj1" fmla="val 18900000"/>
            <a:gd name="adj2" fmla="val 2700000"/>
            <a:gd name="adj3" fmla="val 508"/>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745F41-1E68-494C-AA9D-9D30D7D73AEF}">
      <dsp:nvSpPr>
        <dsp:cNvPr id="0" name=""/>
        <dsp:cNvSpPr/>
      </dsp:nvSpPr>
      <dsp:spPr>
        <a:xfrm>
          <a:off x="256929" y="166305"/>
          <a:ext cx="5985517" cy="332483"/>
        </a:xfrm>
        <a:prstGeom prst="rect">
          <a:avLst/>
        </a:prstGeom>
        <a:solidFill>
          <a:srgbClr val="317C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909" tIns="33020" rIns="33020" bIns="3302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ea typeface="游明朝体 Pr6N R" panose="02020400000000000000"/>
            </a:rPr>
            <a:t>学術調査とマーケティングリサーチの違い</a:t>
          </a:r>
        </a:p>
      </dsp:txBody>
      <dsp:txXfrm>
        <a:off x="256929" y="166305"/>
        <a:ext cx="5985517" cy="332483"/>
      </dsp:txXfrm>
    </dsp:sp>
    <dsp:sp modelId="{99F450B3-EFF0-475E-9D01-B5FCAF6A4C3F}">
      <dsp:nvSpPr>
        <dsp:cNvPr id="0" name=""/>
        <dsp:cNvSpPr/>
      </dsp:nvSpPr>
      <dsp:spPr>
        <a:xfrm>
          <a:off x="49126" y="124744"/>
          <a:ext cx="415604" cy="4156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5932F7-4117-4D45-926D-AB210D457254}">
      <dsp:nvSpPr>
        <dsp:cNvPr id="0" name=""/>
        <dsp:cNvSpPr/>
      </dsp:nvSpPr>
      <dsp:spPr>
        <a:xfrm>
          <a:off x="530419" y="664967"/>
          <a:ext cx="5712026" cy="332483"/>
        </a:xfrm>
        <a:prstGeom prst="rect">
          <a:avLst/>
        </a:prstGeom>
        <a:solidFill>
          <a:srgbClr val="317C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909" tIns="33020" rIns="33020" bIns="3302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ea typeface="游明朝体 Pr6N R" panose="02020400000000000000"/>
            </a:rPr>
            <a:t>質問紙調査と</a:t>
          </a:r>
          <a:r>
            <a:rPr kumimoji="1" lang="en-US" altLang="en-US" sz="1300" kern="1200" dirty="0">
              <a:ea typeface="游明朝体 Pr6N R" panose="02020400000000000000"/>
            </a:rPr>
            <a:t>web </a:t>
          </a:r>
          <a:r>
            <a:rPr kumimoji="1" lang="ja-JP" altLang="en-US" sz="1300" kern="1200" dirty="0">
              <a:ea typeface="游明朝体 Pr6N R" panose="02020400000000000000"/>
            </a:rPr>
            <a:t>アンケート調査</a:t>
          </a:r>
        </a:p>
      </dsp:txBody>
      <dsp:txXfrm>
        <a:off x="530419" y="664967"/>
        <a:ext cx="5712026" cy="332483"/>
      </dsp:txXfrm>
    </dsp:sp>
    <dsp:sp modelId="{D4835FAB-2D98-46DD-A5C7-9A10CCBBB1A6}">
      <dsp:nvSpPr>
        <dsp:cNvPr id="0" name=""/>
        <dsp:cNvSpPr/>
      </dsp:nvSpPr>
      <dsp:spPr>
        <a:xfrm>
          <a:off x="322617" y="623407"/>
          <a:ext cx="415604" cy="4156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09F3E2-D9B8-4C25-80E6-03645FD2494D}">
      <dsp:nvSpPr>
        <dsp:cNvPr id="0" name=""/>
        <dsp:cNvSpPr/>
      </dsp:nvSpPr>
      <dsp:spPr>
        <a:xfrm>
          <a:off x="655480" y="1163630"/>
          <a:ext cx="5586965" cy="332483"/>
        </a:xfrm>
        <a:prstGeom prst="rect">
          <a:avLst/>
        </a:prstGeom>
        <a:solidFill>
          <a:srgbClr val="317C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909" tIns="33020" rIns="33020" bIns="3302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ea typeface="游明朝体 Pr6N R" panose="02020400000000000000"/>
            </a:rPr>
            <a:t>リッカート尺度や〇件法の設問は、マトリクスで設計する</a:t>
          </a:r>
        </a:p>
      </dsp:txBody>
      <dsp:txXfrm>
        <a:off x="655480" y="1163630"/>
        <a:ext cx="5586965" cy="332483"/>
      </dsp:txXfrm>
    </dsp:sp>
    <dsp:sp modelId="{D284A550-D704-43B7-ACFA-41C7264A941F}">
      <dsp:nvSpPr>
        <dsp:cNvPr id="0" name=""/>
        <dsp:cNvSpPr/>
      </dsp:nvSpPr>
      <dsp:spPr>
        <a:xfrm>
          <a:off x="447677" y="1122069"/>
          <a:ext cx="415604" cy="4156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71DABC-2733-44CC-A2FF-1ECB2EAE9EB9}">
      <dsp:nvSpPr>
        <dsp:cNvPr id="0" name=""/>
        <dsp:cNvSpPr/>
      </dsp:nvSpPr>
      <dsp:spPr>
        <a:xfrm>
          <a:off x="655480" y="1661976"/>
          <a:ext cx="5586965" cy="332483"/>
        </a:xfrm>
        <a:prstGeom prst="rect">
          <a:avLst/>
        </a:prstGeom>
        <a:solidFill>
          <a:srgbClr val="317C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909" tIns="33020" rIns="33020" bIns="3302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ea typeface="游明朝体 Pr6N R" panose="02020400000000000000"/>
            </a:rPr>
            <a:t>モニターの回答負荷を考慮する</a:t>
          </a:r>
        </a:p>
      </dsp:txBody>
      <dsp:txXfrm>
        <a:off x="655480" y="1661976"/>
        <a:ext cx="5586965" cy="332483"/>
      </dsp:txXfrm>
    </dsp:sp>
    <dsp:sp modelId="{1D59F57A-427C-4DBA-8875-00FC6B9E82DC}">
      <dsp:nvSpPr>
        <dsp:cNvPr id="0" name=""/>
        <dsp:cNvSpPr/>
      </dsp:nvSpPr>
      <dsp:spPr>
        <a:xfrm>
          <a:off x="447677" y="1620416"/>
          <a:ext cx="415604" cy="4156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DD1E65-581D-40EA-B210-4E7620B49D26}">
      <dsp:nvSpPr>
        <dsp:cNvPr id="0" name=""/>
        <dsp:cNvSpPr/>
      </dsp:nvSpPr>
      <dsp:spPr>
        <a:xfrm>
          <a:off x="530419" y="2160639"/>
          <a:ext cx="5712026" cy="332483"/>
        </a:xfrm>
        <a:prstGeom prst="rect">
          <a:avLst/>
        </a:prstGeom>
        <a:solidFill>
          <a:srgbClr val="317C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909" tIns="33020" rIns="33020" bIns="3302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ea typeface="游明朝体 Pr6N R" panose="02020400000000000000"/>
            </a:rPr>
            <a:t>回答不備データのチェックについて</a:t>
          </a:r>
        </a:p>
      </dsp:txBody>
      <dsp:txXfrm>
        <a:off x="530419" y="2160639"/>
        <a:ext cx="5712026" cy="332483"/>
      </dsp:txXfrm>
    </dsp:sp>
    <dsp:sp modelId="{E3F67C32-CD66-41CD-ACE6-018FFFFC7819}">
      <dsp:nvSpPr>
        <dsp:cNvPr id="0" name=""/>
        <dsp:cNvSpPr/>
      </dsp:nvSpPr>
      <dsp:spPr>
        <a:xfrm>
          <a:off x="322617" y="2119079"/>
          <a:ext cx="415604" cy="4156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0D769A8-B967-445F-9409-12B2E1C63BAF}">
      <dsp:nvSpPr>
        <dsp:cNvPr id="0" name=""/>
        <dsp:cNvSpPr/>
      </dsp:nvSpPr>
      <dsp:spPr>
        <a:xfrm>
          <a:off x="256929" y="2659302"/>
          <a:ext cx="5985517" cy="332483"/>
        </a:xfrm>
        <a:prstGeom prst="rect">
          <a:avLst/>
        </a:prstGeom>
        <a:solidFill>
          <a:srgbClr val="317C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3909" tIns="33020" rIns="33020" bIns="33020" numCol="1" spcCol="1270" anchor="ctr" anchorCtr="0">
          <a:noAutofit/>
        </a:bodyPr>
        <a:lstStyle/>
        <a:p>
          <a:pPr marL="0" lvl="0" indent="0" algn="l" defTabSz="577850">
            <a:lnSpc>
              <a:spcPct val="90000"/>
            </a:lnSpc>
            <a:spcBef>
              <a:spcPct val="0"/>
            </a:spcBef>
            <a:spcAft>
              <a:spcPct val="35000"/>
            </a:spcAft>
            <a:buNone/>
          </a:pPr>
          <a:r>
            <a:rPr kumimoji="1" lang="ja-JP" altLang="en-US" sz="1300" kern="1200" dirty="0">
              <a:ea typeface="游明朝体 Pr6N R" panose="02020400000000000000"/>
            </a:rPr>
            <a:t>分析におけるデータの関連性について</a:t>
          </a:r>
        </a:p>
      </dsp:txBody>
      <dsp:txXfrm>
        <a:off x="256929" y="2659302"/>
        <a:ext cx="5985517" cy="332483"/>
      </dsp:txXfrm>
    </dsp:sp>
    <dsp:sp modelId="{C6F39F94-40FD-4646-8AE0-6574DA97C86B}">
      <dsp:nvSpPr>
        <dsp:cNvPr id="0" name=""/>
        <dsp:cNvSpPr/>
      </dsp:nvSpPr>
      <dsp:spPr>
        <a:xfrm>
          <a:off x="49126" y="2617741"/>
          <a:ext cx="415604" cy="415604"/>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1EA1D6-8AB7-4135-AC76-9771AF51BE0D}" type="datetimeFigureOut">
              <a:rPr kumimoji="1" lang="ja-JP" altLang="en-US" smtClean="0"/>
              <a:t>2024/8/2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0B1CF4-3699-4BA4-B4C0-963AA592B201}" type="slidenum">
              <a:rPr kumimoji="1" lang="ja-JP" altLang="en-US" smtClean="0"/>
              <a:t>‹#›</a:t>
            </a:fld>
            <a:endParaRPr kumimoji="1" lang="ja-JP" altLang="en-US"/>
          </a:p>
        </p:txBody>
      </p:sp>
    </p:spTree>
    <p:extLst>
      <p:ext uri="{BB962C8B-B14F-4D97-AF65-F5344CB8AC3E}">
        <p14:creationId xmlns:p14="http://schemas.microsoft.com/office/powerpoint/2010/main" val="228275590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dirty="0"/>
          </a:p>
        </p:txBody>
      </p:sp>
      <p:sp>
        <p:nvSpPr>
          <p:cNvPr id="4" name="スライド番号プレースホルダー 3"/>
          <p:cNvSpPr>
            <a:spLocks noGrp="1"/>
          </p:cNvSpPr>
          <p:nvPr>
            <p:ph type="sldNum" sz="quarter" idx="5"/>
          </p:nvPr>
        </p:nvSpPr>
        <p:spPr/>
        <p:txBody>
          <a:bodyPr/>
          <a:lstStyle/>
          <a:p>
            <a:fld id="{DF0B1CF4-3699-4BA4-B4C0-963AA592B201}" type="slidenum">
              <a:rPr kumimoji="1" lang="ja-JP" altLang="en-US" smtClean="0"/>
              <a:t>1</a:t>
            </a:fld>
            <a:endParaRPr kumimoji="1" lang="ja-JP" altLang="en-US"/>
          </a:p>
        </p:txBody>
      </p:sp>
    </p:spTree>
    <p:extLst>
      <p:ext uri="{BB962C8B-B14F-4D97-AF65-F5344CB8AC3E}">
        <p14:creationId xmlns:p14="http://schemas.microsoft.com/office/powerpoint/2010/main" val="1248354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リクルート案件は業界で圧倒的なシェアを持ちます</a:t>
            </a:r>
            <a:endParaRPr kumimoji="1" lang="en-US" altLang="ja-JP" dirty="0"/>
          </a:p>
          <a:p>
            <a:endParaRPr kumimoji="1" lang="en-US" altLang="ja-JP" dirty="0"/>
          </a:p>
          <a:p>
            <a:r>
              <a:rPr kumimoji="1" lang="ja-JP" altLang="en-US" dirty="0"/>
              <a:t>モデレーターネットワークも形成、オンラインインタビュー専用のツールも開発</a:t>
            </a:r>
          </a:p>
        </p:txBody>
      </p:sp>
      <p:sp>
        <p:nvSpPr>
          <p:cNvPr id="4" name="スライド番号プレースホルダー 3"/>
          <p:cNvSpPr>
            <a:spLocks noGrp="1"/>
          </p:cNvSpPr>
          <p:nvPr>
            <p:ph type="sldNum" sz="quarter" idx="5"/>
          </p:nvPr>
        </p:nvSpPr>
        <p:spPr/>
        <p:txBody>
          <a:bodyPr/>
          <a:lstStyle/>
          <a:p>
            <a:fld id="{FA01EFDD-C358-4D42-95A2-306D19469522}" type="slidenum">
              <a:rPr kumimoji="1" lang="ja-JP" altLang="en-US" smtClean="0"/>
              <a:t>9</a:t>
            </a:fld>
            <a:endParaRPr kumimoji="1" lang="ja-JP" altLang="en-US"/>
          </a:p>
        </p:txBody>
      </p:sp>
    </p:spTree>
    <p:extLst>
      <p:ext uri="{BB962C8B-B14F-4D97-AF65-F5344CB8AC3E}">
        <p14:creationId xmlns:p14="http://schemas.microsoft.com/office/powerpoint/2010/main" val="2971915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リクルート案件は業界で圧倒的なシェアを持ちます</a:t>
            </a:r>
            <a:endParaRPr kumimoji="1" lang="en-US" altLang="ja-JP" dirty="0"/>
          </a:p>
          <a:p>
            <a:endParaRPr kumimoji="1" lang="en-US" altLang="ja-JP" dirty="0"/>
          </a:p>
          <a:p>
            <a:r>
              <a:rPr kumimoji="1" lang="ja-JP" altLang="en-US" dirty="0"/>
              <a:t>モデレーターネットワークも形成、オンラインインタビュー専用のツールも開発</a:t>
            </a:r>
          </a:p>
        </p:txBody>
      </p:sp>
      <p:sp>
        <p:nvSpPr>
          <p:cNvPr id="4" name="スライド番号プレースホルダー 3"/>
          <p:cNvSpPr>
            <a:spLocks noGrp="1"/>
          </p:cNvSpPr>
          <p:nvPr>
            <p:ph type="sldNum" sz="quarter" idx="5"/>
          </p:nvPr>
        </p:nvSpPr>
        <p:spPr/>
        <p:txBody>
          <a:bodyPr/>
          <a:lstStyle/>
          <a:p>
            <a:fld id="{FA01EFDD-C358-4D42-95A2-306D19469522}" type="slidenum">
              <a:rPr kumimoji="1" lang="ja-JP" altLang="en-US" smtClean="0"/>
              <a:t>29</a:t>
            </a:fld>
            <a:endParaRPr kumimoji="1" lang="ja-JP" altLang="en-US"/>
          </a:p>
        </p:txBody>
      </p:sp>
    </p:spTree>
    <p:extLst>
      <p:ext uri="{BB962C8B-B14F-4D97-AF65-F5344CB8AC3E}">
        <p14:creationId xmlns:p14="http://schemas.microsoft.com/office/powerpoint/2010/main" val="41612434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dirty="0"/>
              <a:t>2020</a:t>
            </a:r>
            <a:r>
              <a:rPr lang="ja-JP" altLang="en-US" dirty="0"/>
              <a:t>年に開発したオンラインインタビューツール</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調査会社ならではの、リサーチ特価型</a:t>
            </a:r>
          </a:p>
        </p:txBody>
      </p:sp>
      <p:sp>
        <p:nvSpPr>
          <p:cNvPr id="4" name="スライド番号プレースホルダー 3"/>
          <p:cNvSpPr>
            <a:spLocks noGrp="1"/>
          </p:cNvSpPr>
          <p:nvPr>
            <p:ph type="sldNum" sz="quarter" idx="5"/>
          </p:nvPr>
        </p:nvSpPr>
        <p:spPr/>
        <p:txBody>
          <a:bodyPr/>
          <a:lstStyle/>
          <a:p>
            <a:fld id="{FA01EFDD-C358-4D42-95A2-306D19469522}" type="slidenum">
              <a:rPr kumimoji="1" lang="ja-JP" altLang="en-US" smtClean="0"/>
              <a:t>30</a:t>
            </a:fld>
            <a:endParaRPr kumimoji="1" lang="ja-JP" altLang="en-US"/>
          </a:p>
        </p:txBody>
      </p:sp>
    </p:spTree>
    <p:extLst>
      <p:ext uri="{BB962C8B-B14F-4D97-AF65-F5344CB8AC3E}">
        <p14:creationId xmlns:p14="http://schemas.microsoft.com/office/powerpoint/2010/main" val="3101050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t>畠・紹介</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FA01EFDD-C358-4D42-95A2-306D19469522}" type="slidenum">
              <a:rPr kumimoji="1" lang="ja-JP" altLang="en-US" smtClean="0"/>
              <a:t>31</a:t>
            </a:fld>
            <a:endParaRPr kumimoji="1" lang="ja-JP" altLang="en-US"/>
          </a:p>
        </p:txBody>
      </p:sp>
    </p:spTree>
    <p:extLst>
      <p:ext uri="{BB962C8B-B14F-4D97-AF65-F5344CB8AC3E}">
        <p14:creationId xmlns:p14="http://schemas.microsoft.com/office/powerpoint/2010/main" val="13574056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0F497A0-D67D-4061-A051-CF3BF8334982}" type="slidenum">
              <a:rPr kumimoji="1" lang="ja-JP" altLang="en-US" smtClean="0"/>
              <a:t>33</a:t>
            </a:fld>
            <a:endParaRPr kumimoji="1" lang="ja-JP" altLang="en-US"/>
          </a:p>
        </p:txBody>
      </p:sp>
    </p:spTree>
    <p:extLst>
      <p:ext uri="{BB962C8B-B14F-4D97-AF65-F5344CB8AC3E}">
        <p14:creationId xmlns:p14="http://schemas.microsoft.com/office/powerpoint/2010/main" val="30675214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図 6" descr="屋外, 市, 建物, 工場 が含まれている画像&#10;&#10;自動的に生成された説明">
            <a:extLst>
              <a:ext uri="{FF2B5EF4-FFF2-40B4-BE49-F238E27FC236}">
                <a16:creationId xmlns:a16="http://schemas.microsoft.com/office/drawing/2014/main" id="{22E89896-B983-1141-9493-6DE83824E95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048"/>
            <a:ext cx="12192000" cy="6877048"/>
          </a:xfrm>
          <a:prstGeom prst="rect">
            <a:avLst/>
          </a:prstGeom>
        </p:spPr>
      </p:pic>
      <p:sp>
        <p:nvSpPr>
          <p:cNvPr id="2" name="タイトル 1">
            <a:extLst>
              <a:ext uri="{FF2B5EF4-FFF2-40B4-BE49-F238E27FC236}">
                <a16:creationId xmlns:a16="http://schemas.microsoft.com/office/drawing/2014/main" id="{06E43B10-6CF0-7E0B-4B5D-0E57F0753607}"/>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0BB7D22B-5174-85B1-739D-C03FFB9310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4804FF6A-3540-2482-6EA6-07F88E3274BC}"/>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50314242-371F-0800-9289-F285C64A80E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A54A488-D261-4CEE-294E-3429585AB5F9}"/>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22685719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26AB74-D68B-7335-2253-6F868CF1F2FB}"/>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A98661C-7A03-585B-B168-4350A70C8949}"/>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28C310-A261-F334-8F91-CC00EA7504CC}"/>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B495F11A-759D-5ED7-1266-B8740C0D9A9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55A603-588D-D622-E775-883C96F59FBA}"/>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139783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D76B1EC1-6734-B6D9-9641-8274A9EC061D}"/>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2E95639-AA22-D2CE-AA49-5EE20D988204}"/>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EBAE359-9E04-2C06-510E-4DF11C7030E6}"/>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1467E54B-A0CB-23C3-F5CD-429CA879DA2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47FF6A8-D219-9BAE-1677-C7FD5964FF0A}"/>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2137891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7" name="図 6" descr="グラフィカル ユーザー インターフェイス, アプリケーション, Word&#10;&#10;自動的に生成された説明">
            <a:extLst>
              <a:ext uri="{FF2B5EF4-FFF2-40B4-BE49-F238E27FC236}">
                <a16:creationId xmlns:a16="http://schemas.microsoft.com/office/drawing/2014/main" id="{EDE6706F-7EA8-7514-6FB4-4CBE199CA76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24"/>
            <a:ext cx="12192000" cy="6877048"/>
          </a:xfrm>
          <a:prstGeom prst="rect">
            <a:avLst/>
          </a:prstGeom>
        </p:spPr>
      </p:pic>
      <p:sp>
        <p:nvSpPr>
          <p:cNvPr id="2" name="タイトル 1">
            <a:extLst>
              <a:ext uri="{FF2B5EF4-FFF2-40B4-BE49-F238E27FC236}">
                <a16:creationId xmlns:a16="http://schemas.microsoft.com/office/drawing/2014/main" id="{774AA215-6568-B56C-41AD-F1BDDC0DBB6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52B167BC-7B37-8349-0B2F-92D11D83FC6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9A71ECDE-481A-CBE7-6374-CE4FB874A9A6}"/>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0AABEEE7-1FC8-056E-B264-C447C71ECF0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E172BAC-A40B-894A-D84C-6FEF45DFC883}"/>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890039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BE9A00-68FD-19D8-EAEA-0D37358DD5E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8F5C005-DFF9-0179-D634-EEAFE42F5C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661D236-96A0-5263-C272-03C0AEA9C1D7}"/>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07F2F1C1-C70C-C589-8C7C-D0875CAC860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69A8E73-6303-5480-2DB4-CBA6C80414FE}"/>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2097573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AA686B-661D-F6B2-FABD-138F01C5206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DD733E7-69F4-9746-8C8F-AE8A263CDBA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5BE00FB-B735-ABE4-4F1D-3484D389907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08634934-1BCE-138E-998F-162D5C3B0002}"/>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6" name="フッター プレースホルダー 5">
            <a:extLst>
              <a:ext uri="{FF2B5EF4-FFF2-40B4-BE49-F238E27FC236}">
                <a16:creationId xmlns:a16="http://schemas.microsoft.com/office/drawing/2014/main" id="{1E8BC1C7-8BA7-5B11-2465-2050ACC77563}"/>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9CC7628-D6D4-241F-63BD-B52C7839866A}"/>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2773884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A018FCD-6B7B-633B-ED70-0C7718D42CEE}"/>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17E82A2-6169-5C2A-28F6-7A7EEB0997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92AB3984-163E-5D0B-3197-11D14AF5602E}"/>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D32607FA-9D8A-1F67-B8B6-D657443218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C54FABA-3AA3-CE80-56B1-82ABDB5B8F7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22AA98C8-0AF2-A1EA-3B19-735F2C55FF51}"/>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8" name="フッター プレースホルダー 7">
            <a:extLst>
              <a:ext uri="{FF2B5EF4-FFF2-40B4-BE49-F238E27FC236}">
                <a16:creationId xmlns:a16="http://schemas.microsoft.com/office/drawing/2014/main" id="{E992DCD0-BA9C-62B9-CC3A-9FE53402CC9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FC25D858-4670-9DC1-365E-B936D9655FFD}"/>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3537722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835C99-5BDC-BD65-A8E0-5837087C1499}"/>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6BE7EDC-6382-FC4D-F72E-C7041F26D9C0}"/>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4" name="フッター プレースホルダー 3">
            <a:extLst>
              <a:ext uri="{FF2B5EF4-FFF2-40B4-BE49-F238E27FC236}">
                <a16:creationId xmlns:a16="http://schemas.microsoft.com/office/drawing/2014/main" id="{B35F0B97-0987-AAF2-EC04-63255F1A7F93}"/>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61265354-F202-C727-9240-9690A7ED8FF9}"/>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712682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76C3080-6708-E706-6434-289B895525B3}"/>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3" name="フッター プレースホルダー 2">
            <a:extLst>
              <a:ext uri="{FF2B5EF4-FFF2-40B4-BE49-F238E27FC236}">
                <a16:creationId xmlns:a16="http://schemas.microsoft.com/office/drawing/2014/main" id="{1C748039-F0DA-C61E-EDC3-243A916A47FE}"/>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6CD1B83-140E-2855-20FD-79A198C512A5}"/>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615783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97AF62-68CE-25C8-A551-5CE8310270E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802D250-C833-459F-9A57-03BFC2D15A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FF135933-1AC7-3413-C91B-7E3285E6FD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133AF75-344F-FC9D-FCE8-FA070C411D14}"/>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6" name="フッター プレースホルダー 5">
            <a:extLst>
              <a:ext uri="{FF2B5EF4-FFF2-40B4-BE49-F238E27FC236}">
                <a16:creationId xmlns:a16="http://schemas.microsoft.com/office/drawing/2014/main" id="{3F81C67C-635A-A979-8A0E-1E3271C97146}"/>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B3B6D76C-30CD-5FF8-7773-5F8B87632401}"/>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122852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4026A85-ACB4-821B-94BC-29EA544CE4D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88FDCD7-C6D7-24E2-1D53-941BE4012D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6F83B951-6BFC-C2F5-5107-1E9C2B7CBA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BE98A4D4-5409-A35C-451D-660B62EC2651}"/>
              </a:ext>
            </a:extLst>
          </p:cNvPr>
          <p:cNvSpPr>
            <a:spLocks noGrp="1"/>
          </p:cNvSpPr>
          <p:nvPr>
            <p:ph type="dt" sz="half" idx="10"/>
          </p:nvPr>
        </p:nvSpPr>
        <p:spPr/>
        <p:txBody>
          <a:bodyPr/>
          <a:lstStyle/>
          <a:p>
            <a:fld id="{C8EB63F2-50AC-4C82-88F2-562FFAABF04B}" type="datetimeFigureOut">
              <a:rPr kumimoji="1" lang="ja-JP" altLang="en-US" smtClean="0"/>
              <a:t>2024/8/2</a:t>
            </a:fld>
            <a:endParaRPr kumimoji="1" lang="ja-JP" altLang="en-US"/>
          </a:p>
        </p:txBody>
      </p:sp>
      <p:sp>
        <p:nvSpPr>
          <p:cNvPr id="6" name="フッター プレースホルダー 5">
            <a:extLst>
              <a:ext uri="{FF2B5EF4-FFF2-40B4-BE49-F238E27FC236}">
                <a16:creationId xmlns:a16="http://schemas.microsoft.com/office/drawing/2014/main" id="{CF92815D-975D-AC68-02D8-AC7A78CEAB3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4C1211C-326B-C08A-C7EC-72A9F63FD38F}"/>
              </a:ext>
            </a:extLst>
          </p:cNvPr>
          <p:cNvSpPr>
            <a:spLocks noGrp="1"/>
          </p:cNvSpPr>
          <p:nvPr>
            <p:ph type="sldNum" sz="quarter" idx="12"/>
          </p:nvPr>
        </p:nvSpPr>
        <p:spPr/>
        <p:txBody>
          <a:body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41788057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216B3A6A-58BF-174D-4391-D19FDCC396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9A4DA27-D9F1-4691-0573-EDE57F31F1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B143BA5-97B3-A9E0-6F3B-60EF25416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B63F2-50AC-4C82-88F2-562FFAABF04B}" type="datetimeFigureOut">
              <a:rPr kumimoji="1" lang="ja-JP" altLang="en-US" smtClean="0"/>
              <a:t>2024/8/2</a:t>
            </a:fld>
            <a:endParaRPr kumimoji="1" lang="ja-JP" altLang="en-US"/>
          </a:p>
        </p:txBody>
      </p:sp>
      <p:sp>
        <p:nvSpPr>
          <p:cNvPr id="5" name="フッター プレースホルダー 4">
            <a:extLst>
              <a:ext uri="{FF2B5EF4-FFF2-40B4-BE49-F238E27FC236}">
                <a16:creationId xmlns:a16="http://schemas.microsoft.com/office/drawing/2014/main" id="{F21B07C3-2A80-175B-8F89-51CBA697660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A770B2E6-5BD7-16C2-32D4-CE1527F43C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16BE-077F-4497-83F6-F8E85D0C23F0}" type="slidenum">
              <a:rPr kumimoji="1" lang="ja-JP" altLang="en-US" smtClean="0"/>
              <a:t>‹#›</a:t>
            </a:fld>
            <a:endParaRPr kumimoji="1" lang="ja-JP" altLang="en-US"/>
          </a:p>
        </p:txBody>
      </p:sp>
    </p:spTree>
    <p:extLst>
      <p:ext uri="{BB962C8B-B14F-4D97-AF65-F5344CB8AC3E}">
        <p14:creationId xmlns:p14="http://schemas.microsoft.com/office/powerpoint/2010/main" val="40868656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sv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2" Type="http://schemas.openxmlformats.org/officeDocument/2006/relationships/hyperlink" Target="https://dstyleweb.com/aboutpoint"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chart" Target="../charts/chart3.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E96F434-BE16-064E-3DA9-7F672F7A4341}"/>
              </a:ext>
            </a:extLst>
          </p:cNvPr>
          <p:cNvSpPr txBox="1"/>
          <p:nvPr/>
        </p:nvSpPr>
        <p:spPr>
          <a:xfrm>
            <a:off x="570523" y="2910839"/>
            <a:ext cx="9995877" cy="584775"/>
          </a:xfrm>
          <a:prstGeom prst="rect">
            <a:avLst/>
          </a:prstGeom>
          <a:noFill/>
        </p:spPr>
        <p:txBody>
          <a:bodyPr wrap="square" rtlCol="0">
            <a:spAutoFit/>
          </a:bodyPr>
          <a:lstStyle/>
          <a:p>
            <a:r>
              <a:rPr kumimoji="1" lang="ja-JP" altLang="en-US" sz="3200" dirty="0">
                <a:solidFill>
                  <a:schemeClr val="bg1"/>
                </a:solidFill>
                <a:latin typeface="游明朝体 Pr6N R" panose="02020400000000000000" pitchFamily="18" charset="-128"/>
                <a:ea typeface="游明朝体 Pr6N R" panose="02020400000000000000" pitchFamily="18" charset="-128"/>
              </a:rPr>
              <a:t>アスマークの学術調査</a:t>
            </a:r>
            <a:endParaRPr kumimoji="1" lang="ja-JP" altLang="en-US" sz="2400" dirty="0">
              <a:solidFill>
                <a:schemeClr val="bg1"/>
              </a:solidFill>
              <a:latin typeface="游明朝体 Pr6N R" panose="02020400000000000000" pitchFamily="18" charset="-128"/>
              <a:ea typeface="游明朝体 Pr6N R" panose="02020400000000000000" pitchFamily="18" charset="-128"/>
            </a:endParaRPr>
          </a:p>
        </p:txBody>
      </p:sp>
      <p:sp>
        <p:nvSpPr>
          <p:cNvPr id="6" name="テキスト ボックス 5">
            <a:extLst>
              <a:ext uri="{FF2B5EF4-FFF2-40B4-BE49-F238E27FC236}">
                <a16:creationId xmlns:a16="http://schemas.microsoft.com/office/drawing/2014/main" id="{E827CEB3-D80E-EA53-F64D-FC9FBB785A0E}"/>
              </a:ext>
            </a:extLst>
          </p:cNvPr>
          <p:cNvSpPr txBox="1"/>
          <p:nvPr/>
        </p:nvSpPr>
        <p:spPr>
          <a:xfrm>
            <a:off x="570523" y="108058"/>
            <a:ext cx="4314297" cy="369332"/>
          </a:xfrm>
          <a:prstGeom prst="rect">
            <a:avLst/>
          </a:prstGeom>
          <a:noFill/>
        </p:spPr>
        <p:txBody>
          <a:bodyPr wrap="square" rtlCol="0">
            <a:spAutoFit/>
          </a:bodyPr>
          <a:lstStyle/>
          <a:p>
            <a:r>
              <a:rPr lang="ja-JP" altLang="en-US" sz="1800" dirty="0">
                <a:solidFill>
                  <a:schemeClr val="bg1"/>
                </a:solidFill>
                <a:latin typeface="游明朝体 Pr6N R" panose="02020400000000000000" pitchFamily="18" charset="-128"/>
                <a:ea typeface="游明朝体 Pr6N R" panose="02020400000000000000" pitchFamily="18" charset="-128"/>
              </a:rPr>
              <a:t>サービスご</a:t>
            </a:r>
            <a:r>
              <a:rPr kumimoji="1" lang="ja-JP" altLang="en-US" sz="1800" dirty="0">
                <a:solidFill>
                  <a:schemeClr val="bg1"/>
                </a:solidFill>
                <a:latin typeface="游明朝体 Pr6N R" panose="02020400000000000000" pitchFamily="18" charset="-128"/>
                <a:ea typeface="游明朝体 Pr6N R" panose="02020400000000000000" pitchFamily="18" charset="-128"/>
              </a:rPr>
              <a:t>説明資料</a:t>
            </a:r>
            <a:endParaRPr kumimoji="1" lang="ja-JP" altLang="en-US" dirty="0">
              <a:solidFill>
                <a:schemeClr val="bg1"/>
              </a:solidFill>
              <a:latin typeface="游明朝体 Pr6N R" panose="02020400000000000000" pitchFamily="18" charset="-128"/>
              <a:ea typeface="游明朝体 Pr6N R" panose="02020400000000000000" pitchFamily="18" charset="-128"/>
            </a:endParaRPr>
          </a:p>
        </p:txBody>
      </p:sp>
    </p:spTree>
    <p:extLst>
      <p:ext uri="{BB962C8B-B14F-4D97-AF65-F5344CB8AC3E}">
        <p14:creationId xmlns:p14="http://schemas.microsoft.com/office/powerpoint/2010/main" val="2243967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506C-6345-F5EA-6B55-7F270A5F8DC3}"/>
            </a:ext>
          </a:extLst>
        </p:cNvPr>
        <p:cNvGrpSpPr/>
        <p:nvPr/>
      </p:nvGrpSpPr>
      <p:grpSpPr>
        <a:xfrm>
          <a:off x="0" y="0"/>
          <a:ext cx="0" cy="0"/>
          <a:chOff x="0" y="0"/>
          <a:chExt cx="0" cy="0"/>
        </a:xfrm>
      </p:grpSpPr>
      <p:sp>
        <p:nvSpPr>
          <p:cNvPr id="3" name="コンテンツ プレースホルダー 1">
            <a:extLst>
              <a:ext uri="{FF2B5EF4-FFF2-40B4-BE49-F238E27FC236}">
                <a16:creationId xmlns:a16="http://schemas.microsoft.com/office/drawing/2014/main" id="{6B186F8F-FF4D-70F0-62A3-C33936DB4A42}"/>
              </a:ext>
            </a:extLst>
          </p:cNvPr>
          <p:cNvSpPr txBox="1">
            <a:spLocks/>
          </p:cNvSpPr>
          <p:nvPr/>
        </p:nvSpPr>
        <p:spPr>
          <a:xfrm>
            <a:off x="767886" y="1847670"/>
            <a:ext cx="7470288"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学術調査チーム紹介</a:t>
            </a:r>
          </a:p>
        </p:txBody>
      </p:sp>
      <p:sp>
        <p:nvSpPr>
          <p:cNvPr id="12" name="コンテンツ プレースホルダー 1">
            <a:extLst>
              <a:ext uri="{FF2B5EF4-FFF2-40B4-BE49-F238E27FC236}">
                <a16:creationId xmlns:a16="http://schemas.microsoft.com/office/drawing/2014/main" id="{B45C39DF-CBB9-4785-7CA1-8BF6F7ED816E}"/>
              </a:ext>
            </a:extLst>
          </p:cNvPr>
          <p:cNvSpPr txBox="1">
            <a:spLocks/>
          </p:cNvSpPr>
          <p:nvPr/>
        </p:nvSpPr>
        <p:spPr>
          <a:xfrm>
            <a:off x="769472" y="4079917"/>
            <a:ext cx="7470288"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学術調査チームの活動について</a:t>
            </a:r>
          </a:p>
        </p:txBody>
      </p:sp>
      <p:sp>
        <p:nvSpPr>
          <p:cNvPr id="2" name="テキスト ボックス 1">
            <a:extLst>
              <a:ext uri="{FF2B5EF4-FFF2-40B4-BE49-F238E27FC236}">
                <a16:creationId xmlns:a16="http://schemas.microsoft.com/office/drawing/2014/main" id="{55942220-834D-E5AD-12AC-5239D3781EC0}"/>
              </a:ext>
            </a:extLst>
          </p:cNvPr>
          <p:cNvSpPr txBox="1"/>
          <p:nvPr/>
        </p:nvSpPr>
        <p:spPr>
          <a:xfrm>
            <a:off x="570523" y="149622"/>
            <a:ext cx="5240073"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アスマークの学術調査の</a:t>
            </a:r>
            <a:r>
              <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3</a:t>
            </a: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つの質</a:t>
            </a:r>
            <a:endParaRPr kumimoji="1" lang="en-US" altLang="ja-JP"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経験豊富な専任メンバー</a:t>
            </a:r>
          </a:p>
        </p:txBody>
      </p:sp>
      <p:sp>
        <p:nvSpPr>
          <p:cNvPr id="6" name="コンテンツ プレースホルダー 1">
            <a:extLst>
              <a:ext uri="{FF2B5EF4-FFF2-40B4-BE49-F238E27FC236}">
                <a16:creationId xmlns:a16="http://schemas.microsoft.com/office/drawing/2014/main" id="{793F3662-AE18-03DE-D522-CD20020A87C5}"/>
              </a:ext>
            </a:extLst>
          </p:cNvPr>
          <p:cNvSpPr txBox="1">
            <a:spLocks/>
          </p:cNvSpPr>
          <p:nvPr/>
        </p:nvSpPr>
        <p:spPr>
          <a:xfrm>
            <a:off x="1239979" y="4442180"/>
            <a:ext cx="4856021" cy="16803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20000"/>
              </a:lnSpc>
              <a:buFont typeface="Wingdings" panose="05000000000000000000" pitchFamily="2" charset="2"/>
              <a:buChar char="l"/>
            </a:pPr>
            <a:r>
              <a:rPr lang="ja-JP" altLang="en-US" sz="1100" dirty="0">
                <a:latin typeface="游明朝体 Pr6N R" panose="02020400000000000000" pitchFamily="18" charset="-128"/>
                <a:ea typeface="游明朝体 Pr6N R" panose="02020400000000000000" pitchFamily="18" charset="-128"/>
              </a:rPr>
              <a:t>大学・研究機関からの学術調査案件の対応／実施</a:t>
            </a:r>
          </a:p>
          <a:p>
            <a:pPr>
              <a:lnSpc>
                <a:spcPct val="120000"/>
              </a:lnSpc>
              <a:buFont typeface="Wingdings" panose="05000000000000000000" pitchFamily="2" charset="2"/>
              <a:buChar char="l"/>
            </a:pPr>
            <a:r>
              <a:rPr lang="ja-JP" altLang="en-US" sz="1100" dirty="0">
                <a:latin typeface="游明朝体 Pr6N R" panose="02020400000000000000" pitchFamily="18" charset="-128"/>
                <a:ea typeface="游明朝体 Pr6N R" panose="02020400000000000000" pitchFamily="18" charset="-128"/>
              </a:rPr>
              <a:t>大学・研究機関への情報提供</a:t>
            </a:r>
          </a:p>
          <a:p>
            <a:pPr>
              <a:lnSpc>
                <a:spcPct val="120000"/>
              </a:lnSpc>
              <a:buFont typeface="Wingdings" panose="05000000000000000000" pitchFamily="2" charset="2"/>
              <a:buChar char="l"/>
            </a:pPr>
            <a:r>
              <a:rPr lang="ja-JP" altLang="en-US" sz="1100" dirty="0">
                <a:latin typeface="游明朝体 Pr6N R" panose="02020400000000000000" pitchFamily="18" charset="-128"/>
                <a:ea typeface="游明朝体 Pr6N R" panose="02020400000000000000" pitchFamily="18" charset="-128"/>
              </a:rPr>
              <a:t>学内セミナーの実施</a:t>
            </a:r>
          </a:p>
          <a:p>
            <a:pPr>
              <a:lnSpc>
                <a:spcPct val="120000"/>
              </a:lnSpc>
              <a:buFont typeface="Wingdings" panose="05000000000000000000" pitchFamily="2" charset="2"/>
              <a:buChar char="l"/>
            </a:pPr>
            <a:r>
              <a:rPr lang="ja-JP" altLang="en-US" sz="1100" dirty="0">
                <a:latin typeface="游明朝体 Pr6N R" panose="02020400000000000000" pitchFamily="18" charset="-128"/>
                <a:ea typeface="游明朝体 Pr6N R" panose="02020400000000000000" pitchFamily="18" charset="-128"/>
              </a:rPr>
              <a:t>大学との共同施策の実施</a:t>
            </a:r>
            <a:endParaRPr lang="en-US" altLang="ja-JP" sz="1100" dirty="0">
              <a:latin typeface="游明朝体 Pr6N R" panose="02020400000000000000" pitchFamily="18" charset="-128"/>
              <a:ea typeface="游明朝体 Pr6N R" panose="02020400000000000000" pitchFamily="18" charset="-128"/>
            </a:endParaRPr>
          </a:p>
          <a:p>
            <a:pPr>
              <a:lnSpc>
                <a:spcPct val="120000"/>
              </a:lnSpc>
              <a:buFont typeface="Wingdings" panose="05000000000000000000" pitchFamily="2" charset="2"/>
              <a:buChar char="l"/>
            </a:pPr>
            <a:r>
              <a:rPr lang="ja-JP" altLang="en-US" sz="1100" dirty="0">
                <a:latin typeface="游明朝体 Pr6N R" panose="02020400000000000000" pitchFamily="18" charset="-128"/>
                <a:ea typeface="游明朝体 Pr6N R" panose="02020400000000000000" pitchFamily="18" charset="-128"/>
              </a:rPr>
              <a:t>新規サービスの開発（イノベーター理論）</a:t>
            </a:r>
          </a:p>
        </p:txBody>
      </p:sp>
      <p:sp>
        <p:nvSpPr>
          <p:cNvPr id="17" name="コンテンツ プレースホルダー 1">
            <a:extLst>
              <a:ext uri="{FF2B5EF4-FFF2-40B4-BE49-F238E27FC236}">
                <a16:creationId xmlns:a16="http://schemas.microsoft.com/office/drawing/2014/main" id="{C4B8F8F5-EF11-7F12-D128-DC9774D9D4F1}"/>
              </a:ext>
            </a:extLst>
          </p:cNvPr>
          <p:cNvSpPr txBox="1">
            <a:spLocks/>
          </p:cNvSpPr>
          <p:nvPr/>
        </p:nvSpPr>
        <p:spPr>
          <a:xfrm>
            <a:off x="1240929" y="2208133"/>
            <a:ext cx="7308924" cy="168035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独自のノウハウを学術研究の研究者／学生の皆様にご提供するため、</a:t>
            </a:r>
            <a:r>
              <a:rPr lang="en-US" altLang="ja-JP" sz="1100" dirty="0">
                <a:latin typeface="游明朝体 Pr6N R" panose="02020400000000000000" pitchFamily="18" charset="-128"/>
                <a:ea typeface="游明朝体 Pr6N R" panose="02020400000000000000" pitchFamily="18" charset="-128"/>
              </a:rPr>
              <a:t>2020</a:t>
            </a:r>
            <a:r>
              <a:rPr lang="ja-JP" altLang="en-US" sz="1100" dirty="0">
                <a:latin typeface="游明朝体 Pr6N R" panose="02020400000000000000" pitchFamily="18" charset="-128"/>
                <a:ea typeface="游明朝体 Pr6N R" panose="02020400000000000000" pitchFamily="18" charset="-128"/>
              </a:rPr>
              <a:t>年に学術調査チームを発足。</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現在</a:t>
            </a:r>
            <a:r>
              <a:rPr lang="en-US" altLang="ja-JP" sz="1100" dirty="0">
                <a:latin typeface="游明朝体 Pr6N R" panose="02020400000000000000" pitchFamily="18" charset="-128"/>
                <a:ea typeface="游明朝体 Pr6N R" panose="02020400000000000000" pitchFamily="18" charset="-128"/>
              </a:rPr>
              <a:t>5</a:t>
            </a:r>
            <a:r>
              <a:rPr lang="ja-JP" altLang="en-US" sz="1100" dirty="0">
                <a:latin typeface="游明朝体 Pr6N R" panose="02020400000000000000" pitchFamily="18" charset="-128"/>
                <a:ea typeface="游明朝体 Pr6N R" panose="02020400000000000000" pitchFamily="18" charset="-128"/>
              </a:rPr>
              <a:t>名のメンバーで活動しています。</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企画、設計サポート、運用サポートで構成され、学術研究における調査部分の支援をいたします。</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「質問紙におけるデータ精度向上」「調査の実施方法」についてのご提案をさせていただき、</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自社で保有する豊富なパネルから実験・試験の被験者募集代行まで行ないます。</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契約や発注などの事務手続き含め、スムーズかつ最適なご案内をしております。</a:t>
            </a:r>
          </a:p>
        </p:txBody>
      </p:sp>
      <p:pic>
        <p:nvPicPr>
          <p:cNvPr id="8" name="図 7" descr="建物の前に立つスーツを着た男性たち&#10;&#10;中程度の精度で自動的に生成された説明">
            <a:extLst>
              <a:ext uri="{FF2B5EF4-FFF2-40B4-BE49-F238E27FC236}">
                <a16:creationId xmlns:a16="http://schemas.microsoft.com/office/drawing/2014/main" id="{7DC43CE3-BCFD-CEC4-7E06-9FBD5D0ACF5D}"/>
              </a:ext>
            </a:extLst>
          </p:cNvPr>
          <p:cNvPicPr>
            <a:picLocks noChangeAspect="1"/>
          </p:cNvPicPr>
          <p:nvPr/>
        </p:nvPicPr>
        <p:blipFill rotWithShape="1">
          <a:blip r:embed="rId2"/>
          <a:srcRect t="26924"/>
          <a:stretch/>
        </p:blipFill>
        <p:spPr>
          <a:xfrm>
            <a:off x="6669099" y="4061064"/>
            <a:ext cx="4458420" cy="244351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658222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506C-6345-F5EA-6B55-7F270A5F8DC3}"/>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149BA536-E12E-2F27-31D2-3A979CE2CCC5}"/>
              </a:ext>
            </a:extLst>
          </p:cNvPr>
          <p:cNvSpPr/>
          <p:nvPr/>
        </p:nvSpPr>
        <p:spPr>
          <a:xfrm>
            <a:off x="1345998" y="4375399"/>
            <a:ext cx="9496523" cy="198674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4135F16-587B-B5C6-ACED-1A06177E3C0A}"/>
              </a:ext>
            </a:extLst>
          </p:cNvPr>
          <p:cNvSpPr/>
          <p:nvPr/>
        </p:nvSpPr>
        <p:spPr>
          <a:xfrm>
            <a:off x="1352452" y="2363776"/>
            <a:ext cx="9496523" cy="170945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コンテンツ プレースホルダー 1">
            <a:extLst>
              <a:ext uri="{FF2B5EF4-FFF2-40B4-BE49-F238E27FC236}">
                <a16:creationId xmlns:a16="http://schemas.microsoft.com/office/drawing/2014/main" id="{B45C39DF-CBB9-4785-7CA1-8BF6F7ED816E}"/>
              </a:ext>
            </a:extLst>
          </p:cNvPr>
          <p:cNvSpPr txBox="1">
            <a:spLocks/>
          </p:cNvSpPr>
          <p:nvPr/>
        </p:nvSpPr>
        <p:spPr>
          <a:xfrm>
            <a:off x="769472" y="1847440"/>
            <a:ext cx="7470288"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対応可能な特殊案件</a:t>
            </a:r>
          </a:p>
        </p:txBody>
      </p:sp>
      <p:sp>
        <p:nvSpPr>
          <p:cNvPr id="2" name="テキスト ボックス 1">
            <a:extLst>
              <a:ext uri="{FF2B5EF4-FFF2-40B4-BE49-F238E27FC236}">
                <a16:creationId xmlns:a16="http://schemas.microsoft.com/office/drawing/2014/main" id="{55942220-834D-E5AD-12AC-5239D3781EC0}"/>
              </a:ext>
            </a:extLst>
          </p:cNvPr>
          <p:cNvSpPr txBox="1"/>
          <p:nvPr/>
        </p:nvSpPr>
        <p:spPr>
          <a:xfrm>
            <a:off x="570523" y="149622"/>
            <a:ext cx="5240073"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アスマークの学術調査の</a:t>
            </a:r>
            <a:r>
              <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3</a:t>
            </a: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つの質</a:t>
            </a:r>
            <a:endParaRPr kumimoji="1" lang="en-US" altLang="ja-JP"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経験豊富な専任メンバー</a:t>
            </a:r>
          </a:p>
        </p:txBody>
      </p:sp>
      <p:sp>
        <p:nvSpPr>
          <p:cNvPr id="6" name="コンテンツ プレースホルダー 1">
            <a:extLst>
              <a:ext uri="{FF2B5EF4-FFF2-40B4-BE49-F238E27FC236}">
                <a16:creationId xmlns:a16="http://schemas.microsoft.com/office/drawing/2014/main" id="{793F3662-AE18-03DE-D522-CD20020A87C5}"/>
              </a:ext>
            </a:extLst>
          </p:cNvPr>
          <p:cNvSpPr txBox="1">
            <a:spLocks/>
          </p:cNvSpPr>
          <p:nvPr/>
        </p:nvSpPr>
        <p:spPr>
          <a:xfrm>
            <a:off x="1352452" y="2419779"/>
            <a:ext cx="9496523" cy="15108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ja-JP" altLang="en-US" sz="1050" b="1" i="0" dirty="0">
                <a:solidFill>
                  <a:srgbClr val="2B71B8"/>
                </a:solidFill>
                <a:effectLst/>
                <a:latin typeface="Noto Sans JP"/>
                <a:ea typeface="游明朝体 Pr6N R" panose="02020400000000000000"/>
              </a:rPr>
              <a:t>「画像提示後に運動をしてもらう実験」</a:t>
            </a:r>
            <a:endParaRPr lang="en-US" altLang="ja-JP" sz="1050" b="1" i="0" dirty="0">
              <a:solidFill>
                <a:srgbClr val="2B71B8"/>
              </a:solidFill>
              <a:effectLst/>
              <a:latin typeface="Noto Sans JP"/>
              <a:ea typeface="游明朝体 Pr6N R" panose="02020400000000000000"/>
            </a:endParaRPr>
          </a:p>
          <a:p>
            <a:pPr marL="0" indent="0">
              <a:lnSpc>
                <a:spcPct val="120000"/>
              </a:lnSpc>
              <a:buNone/>
            </a:pPr>
            <a:r>
              <a:rPr lang="ja-JP" altLang="en-US" sz="1050" i="0" dirty="0">
                <a:effectLst/>
                <a:latin typeface="Noto Sans JP"/>
                <a:ea typeface="游明朝体 Pr6N R" panose="02020400000000000000"/>
              </a:rPr>
              <a:t>　研究目的：インパクトのある画像を観たことで血圧にどの程度変化が生まれるか、また、それが運動することによりどのように変化するのかを計測する。</a:t>
            </a:r>
            <a:endParaRPr lang="en-US" altLang="ja-JP" sz="1050" i="0" dirty="0">
              <a:effectLst/>
              <a:latin typeface="Noto Sans JP"/>
              <a:ea typeface="游明朝体 Pr6N R" panose="02020400000000000000"/>
            </a:endParaRPr>
          </a:p>
          <a:p>
            <a:pPr marL="0" indent="0">
              <a:lnSpc>
                <a:spcPct val="120000"/>
              </a:lnSpc>
              <a:buNone/>
            </a:pPr>
            <a:r>
              <a:rPr lang="ja-JP" altLang="en-US" sz="1050" i="0" dirty="0">
                <a:effectLst/>
                <a:latin typeface="Noto Sans JP"/>
                <a:ea typeface="游明朝体 Pr6N R" panose="02020400000000000000"/>
              </a:rPr>
              <a:t>　実験内容：指定の画像を見た前後で、被験者の血圧を測定し、その後</a:t>
            </a:r>
            <a:r>
              <a:rPr lang="en-US" altLang="ja-JP" sz="1050" i="0" dirty="0">
                <a:effectLst/>
                <a:latin typeface="Noto Sans JP"/>
                <a:ea typeface="游明朝体 Pr6N R" panose="02020400000000000000"/>
              </a:rPr>
              <a:t>10</a:t>
            </a:r>
            <a:r>
              <a:rPr lang="ja-JP" altLang="en-US" sz="1050" i="0" dirty="0">
                <a:effectLst/>
                <a:latin typeface="Noto Sans JP"/>
                <a:ea typeface="游明朝体 Pr6N R" panose="02020400000000000000"/>
              </a:rPr>
              <a:t>分間軽い運動を行った後に再度血圧を測定する。</a:t>
            </a:r>
            <a:endParaRPr lang="en-US" altLang="ja-JP" sz="1050" i="0" dirty="0">
              <a:effectLst/>
              <a:latin typeface="Noto Sans JP"/>
              <a:ea typeface="游明朝体 Pr6N R" panose="02020400000000000000"/>
            </a:endParaRPr>
          </a:p>
          <a:p>
            <a:pPr marL="0" indent="0">
              <a:lnSpc>
                <a:spcPct val="120000"/>
              </a:lnSpc>
              <a:buNone/>
            </a:pPr>
            <a:r>
              <a:rPr lang="ja-JP" altLang="en-US" sz="1050" dirty="0">
                <a:latin typeface="Noto Sans JP"/>
                <a:ea typeface="游明朝体 Pr6N R" panose="02020400000000000000"/>
              </a:rPr>
              <a:t>　ポイント：暴力的、過激な表現など、センシティブな内容を含む画像を扱う場合、その提示が適切であるかどうか、目的が明確であるかどうかなど、</a:t>
            </a:r>
            <a:endParaRPr lang="en-US" altLang="ja-JP" sz="1050" dirty="0">
              <a:latin typeface="Noto Sans JP"/>
              <a:ea typeface="游明朝体 Pr6N R" panose="02020400000000000000"/>
            </a:endParaRPr>
          </a:p>
          <a:p>
            <a:pPr marL="0" indent="0">
              <a:lnSpc>
                <a:spcPct val="120000"/>
              </a:lnSpc>
              <a:buNone/>
            </a:pPr>
            <a:r>
              <a:rPr lang="ja-JP" altLang="en-US" sz="1050" dirty="0">
                <a:latin typeface="Noto Sans JP"/>
                <a:ea typeface="游明朝体 Pr6N R" panose="02020400000000000000"/>
              </a:rPr>
              <a:t>　　　　　　慎重に判断する必要があります。また、センシティブな内容の画像を掲示することを、事前に説明して許諾を取る場合があります。</a:t>
            </a:r>
            <a:endParaRPr lang="ja-JP" altLang="en-US" sz="1050" i="0" dirty="0">
              <a:effectLst/>
              <a:latin typeface="Noto Sans JP"/>
              <a:ea typeface="游明朝体 Pr6N R" panose="02020400000000000000"/>
            </a:endParaRPr>
          </a:p>
        </p:txBody>
      </p:sp>
      <p:sp>
        <p:nvSpPr>
          <p:cNvPr id="7" name="コンテンツ プレースホルダー 1">
            <a:extLst>
              <a:ext uri="{FF2B5EF4-FFF2-40B4-BE49-F238E27FC236}">
                <a16:creationId xmlns:a16="http://schemas.microsoft.com/office/drawing/2014/main" id="{639E20FA-A306-3CEF-528C-84575E8C5B56}"/>
              </a:ext>
            </a:extLst>
          </p:cNvPr>
          <p:cNvSpPr txBox="1">
            <a:spLocks/>
          </p:cNvSpPr>
          <p:nvPr/>
        </p:nvSpPr>
        <p:spPr>
          <a:xfrm>
            <a:off x="1345998" y="4401199"/>
            <a:ext cx="9496523" cy="189444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None/>
            </a:pPr>
            <a:r>
              <a:rPr lang="ja-JP" altLang="en-US" sz="1050" b="1" i="0" dirty="0">
                <a:solidFill>
                  <a:srgbClr val="2B71B8"/>
                </a:solidFill>
                <a:effectLst/>
                <a:latin typeface="Noto Sans JP"/>
                <a:ea typeface="游明朝体 Pr6N R" panose="02020400000000000000"/>
              </a:rPr>
              <a:t>「日誌の作成を伴う経験サンプリング法」</a:t>
            </a:r>
            <a:endParaRPr lang="en-US" altLang="ja-JP" sz="1050" b="1" i="0" dirty="0">
              <a:solidFill>
                <a:srgbClr val="2B71B8"/>
              </a:solidFill>
              <a:effectLst/>
              <a:latin typeface="Noto Sans JP"/>
              <a:ea typeface="游明朝体 Pr6N R" panose="02020400000000000000"/>
            </a:endParaRPr>
          </a:p>
          <a:p>
            <a:pPr marL="0" indent="0">
              <a:lnSpc>
                <a:spcPct val="120000"/>
              </a:lnSpc>
              <a:buNone/>
            </a:pPr>
            <a:r>
              <a:rPr lang="ja-JP" altLang="en-US" sz="1050" i="0" dirty="0">
                <a:effectLst/>
                <a:latin typeface="Noto Sans JP"/>
                <a:ea typeface="游明朝体 Pr6N R" panose="02020400000000000000"/>
              </a:rPr>
              <a:t>　研究目的：研究所で開発した独自の測定方法が指標として有効であるかを検証するため、活動量計などによる測定を行う。</a:t>
            </a:r>
            <a:endParaRPr lang="en-US" altLang="ja-JP" sz="1050" i="0" dirty="0">
              <a:effectLst/>
              <a:latin typeface="Noto Sans JP"/>
              <a:ea typeface="游明朝体 Pr6N R" panose="02020400000000000000"/>
            </a:endParaRPr>
          </a:p>
          <a:p>
            <a:pPr marL="0" indent="0">
              <a:lnSpc>
                <a:spcPct val="120000"/>
              </a:lnSpc>
              <a:buNone/>
            </a:pPr>
            <a:r>
              <a:rPr lang="ja-JP" altLang="en-US" sz="1050" i="0" dirty="0">
                <a:effectLst/>
                <a:latin typeface="Noto Sans JP"/>
                <a:ea typeface="游明朝体 Pr6N R" panose="02020400000000000000"/>
              </a:rPr>
              <a:t>　実験内容：研究所での測定や調査、および日常生活において活動量計の装着や日誌の作成を行います。</a:t>
            </a:r>
            <a:endParaRPr lang="en-US" altLang="ja-JP" sz="1050" i="0" dirty="0">
              <a:effectLst/>
              <a:latin typeface="Noto Sans JP"/>
              <a:ea typeface="游明朝体 Pr6N R" panose="02020400000000000000"/>
            </a:endParaRPr>
          </a:p>
          <a:p>
            <a:pPr marL="0" indent="0">
              <a:lnSpc>
                <a:spcPct val="120000"/>
              </a:lnSpc>
              <a:buNone/>
            </a:pPr>
            <a:r>
              <a:rPr lang="ja-JP" altLang="en-US" sz="1050" dirty="0">
                <a:latin typeface="Noto Sans JP"/>
                <a:ea typeface="游明朝体 Pr6N R" panose="02020400000000000000"/>
              </a:rPr>
              <a:t>　ポイント：被験者の個人情報やプライバシーを保護するため、個人情報の取り扱いや日誌の内容の共有について事前に明確な同意を得る必要があります。　　</a:t>
            </a:r>
            <a:endParaRPr lang="en-US" altLang="ja-JP" sz="1050" dirty="0">
              <a:latin typeface="Noto Sans JP"/>
              <a:ea typeface="游明朝体 Pr6N R" panose="02020400000000000000"/>
            </a:endParaRPr>
          </a:p>
          <a:p>
            <a:pPr marL="0" indent="0">
              <a:lnSpc>
                <a:spcPct val="120000"/>
              </a:lnSpc>
              <a:buNone/>
            </a:pPr>
            <a:r>
              <a:rPr lang="ja-JP" altLang="en-US" sz="1050" dirty="0">
                <a:latin typeface="Noto Sans JP"/>
                <a:ea typeface="游明朝体 Pr6N R" panose="02020400000000000000"/>
              </a:rPr>
              <a:t>　　　　　　また、被験者の負担を考慮して、日誌の頻度や期間を適切に調整する必要があります。</a:t>
            </a:r>
            <a:endParaRPr lang="en-US" altLang="ja-JP" sz="1050" dirty="0">
              <a:latin typeface="Noto Sans JP"/>
              <a:ea typeface="游明朝体 Pr6N R" panose="02020400000000000000"/>
            </a:endParaRPr>
          </a:p>
          <a:p>
            <a:pPr marL="0" indent="0">
              <a:lnSpc>
                <a:spcPct val="120000"/>
              </a:lnSpc>
              <a:buNone/>
            </a:pPr>
            <a:r>
              <a:rPr lang="ja-JP" altLang="en-US" sz="1050" dirty="0">
                <a:latin typeface="Noto Sans JP"/>
                <a:ea typeface="游明朝体 Pr6N R" panose="02020400000000000000"/>
              </a:rPr>
              <a:t>　　　　　　さらに、日誌の継続的な記載を促すために、被験者のモチベーションを維持するための方法を用意する必要があります。</a:t>
            </a:r>
            <a:endParaRPr lang="ja-JP" altLang="en-US" sz="1050" i="0" dirty="0">
              <a:effectLst/>
              <a:latin typeface="Noto Sans JP"/>
              <a:ea typeface="游明朝体 Pr6N R" panose="02020400000000000000"/>
            </a:endParaRPr>
          </a:p>
        </p:txBody>
      </p:sp>
    </p:spTree>
    <p:extLst>
      <p:ext uri="{BB962C8B-B14F-4D97-AF65-F5344CB8AC3E}">
        <p14:creationId xmlns:p14="http://schemas.microsoft.com/office/powerpoint/2010/main" val="426166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506C-6345-F5EA-6B55-7F270A5F8DC3}"/>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5942220-834D-E5AD-12AC-5239D3781EC0}"/>
              </a:ext>
            </a:extLst>
          </p:cNvPr>
          <p:cNvSpPr txBox="1"/>
          <p:nvPr/>
        </p:nvSpPr>
        <p:spPr>
          <a:xfrm>
            <a:off x="570523" y="149622"/>
            <a:ext cx="5240073"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アスマークの学術調査の</a:t>
            </a:r>
            <a:r>
              <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3</a:t>
            </a: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つの質</a:t>
            </a:r>
            <a:endParaRPr kumimoji="1" lang="en-US" altLang="ja-JP"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学術調査への理解</a:t>
            </a:r>
          </a:p>
        </p:txBody>
      </p:sp>
      <p:sp>
        <p:nvSpPr>
          <p:cNvPr id="7" name="コンテンツ プレースホルダー 1">
            <a:extLst>
              <a:ext uri="{FF2B5EF4-FFF2-40B4-BE49-F238E27FC236}">
                <a16:creationId xmlns:a16="http://schemas.microsoft.com/office/drawing/2014/main" id="{D183361A-A5D8-8F4F-A8C8-14603DA19792}"/>
              </a:ext>
            </a:extLst>
          </p:cNvPr>
          <p:cNvSpPr txBox="1">
            <a:spLocks/>
          </p:cNvSpPr>
          <p:nvPr/>
        </p:nvSpPr>
        <p:spPr>
          <a:xfrm>
            <a:off x="1242694" y="1856497"/>
            <a:ext cx="9720000" cy="6504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400" dirty="0">
                <a:latin typeface="游明朝体 Pr6N R" panose="02020400000000000000" pitchFamily="18" charset="-128"/>
                <a:ea typeface="游明朝体 Pr6N R" panose="02020400000000000000" pitchFamily="18" charset="-128"/>
              </a:rPr>
              <a:t>学術調査の目的や理解を深めた学術調査チームがデータの質をより高めるためにあらゆる観点からアドバイスを行います。下記は学術研究におけるアンケート調査を実施する際の注意点の一例です。</a:t>
            </a:r>
            <a:endParaRPr lang="en-US" altLang="ja-JP" sz="1400" dirty="0">
              <a:latin typeface="游明朝体 Pr6N R" panose="02020400000000000000" pitchFamily="18" charset="-128"/>
              <a:ea typeface="游明朝体 Pr6N R" panose="02020400000000000000" pitchFamily="18" charset="-128"/>
            </a:endParaRPr>
          </a:p>
        </p:txBody>
      </p:sp>
      <p:grpSp>
        <p:nvGrpSpPr>
          <p:cNvPr id="11" name="グループ化 10">
            <a:extLst>
              <a:ext uri="{FF2B5EF4-FFF2-40B4-BE49-F238E27FC236}">
                <a16:creationId xmlns:a16="http://schemas.microsoft.com/office/drawing/2014/main" id="{440CB037-B4FF-C5E2-6E4A-0382DFD89FB5}"/>
              </a:ext>
            </a:extLst>
          </p:cNvPr>
          <p:cNvGrpSpPr/>
          <p:nvPr/>
        </p:nvGrpSpPr>
        <p:grpSpPr>
          <a:xfrm>
            <a:off x="1814717" y="2974857"/>
            <a:ext cx="8587073" cy="3158091"/>
            <a:chOff x="1861852" y="2974857"/>
            <a:chExt cx="8587073" cy="3158091"/>
          </a:xfrm>
        </p:grpSpPr>
        <p:graphicFrame>
          <p:nvGraphicFramePr>
            <p:cNvPr id="8" name="図表 7">
              <a:extLst>
                <a:ext uri="{FF2B5EF4-FFF2-40B4-BE49-F238E27FC236}">
                  <a16:creationId xmlns:a16="http://schemas.microsoft.com/office/drawing/2014/main" id="{224D63D8-6A59-869F-402B-5B23FDB7903A}"/>
                </a:ext>
              </a:extLst>
            </p:cNvPr>
            <p:cNvGraphicFramePr/>
            <p:nvPr>
              <p:extLst>
                <p:ext uri="{D42A27DB-BD31-4B8C-83A1-F6EECF244321}">
                  <p14:modId xmlns:p14="http://schemas.microsoft.com/office/powerpoint/2010/main" val="3578976254"/>
                </p:ext>
              </p:extLst>
            </p:nvPr>
          </p:nvGraphicFramePr>
          <p:xfrm>
            <a:off x="4165600" y="2974857"/>
            <a:ext cx="6283325" cy="31580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楕円 8">
              <a:extLst>
                <a:ext uri="{FF2B5EF4-FFF2-40B4-BE49-F238E27FC236}">
                  <a16:creationId xmlns:a16="http://schemas.microsoft.com/office/drawing/2014/main" id="{A90B22F6-9034-FBDC-2505-576473B27D4B}"/>
                </a:ext>
              </a:extLst>
            </p:cNvPr>
            <p:cNvSpPr/>
            <p:nvPr/>
          </p:nvSpPr>
          <p:spPr>
            <a:xfrm>
              <a:off x="1861852" y="3493410"/>
              <a:ext cx="2143697" cy="2143697"/>
            </a:xfrm>
            <a:prstGeom prst="ellipse">
              <a:avLst/>
            </a:prstGeom>
            <a:solidFill>
              <a:srgbClr val="317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ea typeface="游明朝体 Pr6N R" panose="02020400000000000000"/>
                </a:rPr>
                <a:t>主な注意点</a:t>
              </a:r>
            </a:p>
          </p:txBody>
        </p:sp>
      </p:grpSp>
    </p:spTree>
    <p:extLst>
      <p:ext uri="{BB962C8B-B14F-4D97-AF65-F5344CB8AC3E}">
        <p14:creationId xmlns:p14="http://schemas.microsoft.com/office/powerpoint/2010/main" val="187231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506C-6345-F5EA-6B55-7F270A5F8DC3}"/>
            </a:ext>
          </a:extLst>
        </p:cNvPr>
        <p:cNvGrpSpPr/>
        <p:nvPr/>
      </p:nvGrpSpPr>
      <p:grpSpPr>
        <a:xfrm>
          <a:off x="0" y="0"/>
          <a:ext cx="0" cy="0"/>
          <a:chOff x="0" y="0"/>
          <a:chExt cx="0" cy="0"/>
        </a:xfrm>
      </p:grpSpPr>
      <p:sp>
        <p:nvSpPr>
          <p:cNvPr id="3" name="コンテンツ プレースホルダー 1">
            <a:extLst>
              <a:ext uri="{FF2B5EF4-FFF2-40B4-BE49-F238E27FC236}">
                <a16:creationId xmlns:a16="http://schemas.microsoft.com/office/drawing/2014/main" id="{6B186F8F-FF4D-70F0-62A3-C33936DB4A42}"/>
              </a:ext>
            </a:extLst>
          </p:cNvPr>
          <p:cNvSpPr txBox="1">
            <a:spLocks/>
          </p:cNvSpPr>
          <p:nvPr/>
        </p:nvSpPr>
        <p:spPr>
          <a:xfrm>
            <a:off x="1238250" y="1853565"/>
            <a:ext cx="9720000" cy="7784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latin typeface="游明朝体 Pr6N R" panose="02020400000000000000" pitchFamily="18" charset="-128"/>
                <a:ea typeface="游明朝体 Pr6N R" panose="02020400000000000000" pitchFamily="18" charset="-128"/>
              </a:rPr>
              <a:t>様々な調査ソリューションで学術調査をサポートします</a:t>
            </a:r>
            <a:endParaRPr lang="en-US" altLang="ja-JP" sz="1800" dirty="0">
              <a:latin typeface="游明朝体 Pr6N R" panose="02020400000000000000" pitchFamily="18" charset="-128"/>
              <a:ea typeface="游明朝体 Pr6N R" panose="02020400000000000000" pitchFamily="18" charset="-128"/>
            </a:endParaRPr>
          </a:p>
        </p:txBody>
      </p:sp>
      <p:sp>
        <p:nvSpPr>
          <p:cNvPr id="2" name="テキスト ボックス 1">
            <a:extLst>
              <a:ext uri="{FF2B5EF4-FFF2-40B4-BE49-F238E27FC236}">
                <a16:creationId xmlns:a16="http://schemas.microsoft.com/office/drawing/2014/main" id="{55942220-834D-E5AD-12AC-5239D3781EC0}"/>
              </a:ext>
            </a:extLst>
          </p:cNvPr>
          <p:cNvSpPr txBox="1"/>
          <p:nvPr/>
        </p:nvSpPr>
        <p:spPr>
          <a:xfrm>
            <a:off x="570523" y="149622"/>
            <a:ext cx="5240073" cy="98488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アスマークの学術調査の</a:t>
            </a:r>
            <a:r>
              <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3</a:t>
            </a: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つの質</a:t>
            </a:r>
            <a:endPar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ja-JP" sz="2000" dirty="0">
              <a:solidFill>
                <a:prstClr val="white"/>
              </a:solidFill>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豊富な調査ソリューションの提案</a:t>
            </a:r>
            <a:endParaRPr kumimoji="1" lang="en-US" altLang="ja-JP"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p:txBody>
      </p:sp>
      <p:sp>
        <p:nvSpPr>
          <p:cNvPr id="6" name="コンテンツ プレースホルダー 1">
            <a:extLst>
              <a:ext uri="{FF2B5EF4-FFF2-40B4-BE49-F238E27FC236}">
                <a16:creationId xmlns:a16="http://schemas.microsoft.com/office/drawing/2014/main" id="{6202B102-3F15-53AA-7BD2-B92F3250A786}"/>
              </a:ext>
            </a:extLst>
          </p:cNvPr>
          <p:cNvSpPr txBox="1">
            <a:spLocks/>
          </p:cNvSpPr>
          <p:nvPr/>
        </p:nvSpPr>
        <p:spPr>
          <a:xfrm>
            <a:off x="767886" y="2504895"/>
            <a:ext cx="7470288"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被験者・場所・スタッフ支援サービス</a:t>
            </a:r>
          </a:p>
        </p:txBody>
      </p:sp>
      <p:sp>
        <p:nvSpPr>
          <p:cNvPr id="7" name="コンテンツ プレースホルダー 1">
            <a:extLst>
              <a:ext uri="{FF2B5EF4-FFF2-40B4-BE49-F238E27FC236}">
                <a16:creationId xmlns:a16="http://schemas.microsoft.com/office/drawing/2014/main" id="{6C8B8FC7-F08C-DE41-9F79-9B73001AAAB2}"/>
              </a:ext>
            </a:extLst>
          </p:cNvPr>
          <p:cNvSpPr txBox="1">
            <a:spLocks/>
          </p:cNvSpPr>
          <p:nvPr/>
        </p:nvSpPr>
        <p:spPr>
          <a:xfrm>
            <a:off x="1240929" y="2865358"/>
            <a:ext cx="9608046" cy="68171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業界最大規模のアンケートパネルから被験者を募集します。さらに実施施設の貸出提供や当日の実験・試験の現場対応も行います。</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採血などの医療行為を伴う臨床データ取得の際、立会いが必須となる医師の手配も可能です。</a:t>
            </a:r>
          </a:p>
        </p:txBody>
      </p:sp>
      <p:sp>
        <p:nvSpPr>
          <p:cNvPr id="8" name="コンテンツ プレースホルダー 1">
            <a:extLst>
              <a:ext uri="{FF2B5EF4-FFF2-40B4-BE49-F238E27FC236}">
                <a16:creationId xmlns:a16="http://schemas.microsoft.com/office/drawing/2014/main" id="{41E332EB-9B38-64DD-08C0-AE44954B4683}"/>
              </a:ext>
            </a:extLst>
          </p:cNvPr>
          <p:cNvSpPr txBox="1">
            <a:spLocks/>
          </p:cNvSpPr>
          <p:nvPr/>
        </p:nvSpPr>
        <p:spPr>
          <a:xfrm>
            <a:off x="780834" y="3727039"/>
            <a:ext cx="7470288"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難病・希少疾患リクルート</a:t>
            </a:r>
          </a:p>
        </p:txBody>
      </p:sp>
      <p:sp>
        <p:nvSpPr>
          <p:cNvPr id="9" name="コンテンツ プレースホルダー 1">
            <a:extLst>
              <a:ext uri="{FF2B5EF4-FFF2-40B4-BE49-F238E27FC236}">
                <a16:creationId xmlns:a16="http://schemas.microsoft.com/office/drawing/2014/main" id="{D8167593-BA34-1ABA-848E-94F4846910E7}"/>
              </a:ext>
            </a:extLst>
          </p:cNvPr>
          <p:cNvSpPr txBox="1">
            <a:spLocks/>
          </p:cNvSpPr>
          <p:nvPr/>
        </p:nvSpPr>
        <p:spPr>
          <a:xfrm>
            <a:off x="1253877" y="4087503"/>
            <a:ext cx="9608046" cy="28136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アンケートパネルや他社でも難しい疾患リクルートも、難病患者のリクルートに特化している提携先企業と連携しリクルートします。</a:t>
            </a:r>
          </a:p>
        </p:txBody>
      </p:sp>
      <p:sp>
        <p:nvSpPr>
          <p:cNvPr id="10" name="コンテンツ プレースホルダー 1">
            <a:extLst>
              <a:ext uri="{FF2B5EF4-FFF2-40B4-BE49-F238E27FC236}">
                <a16:creationId xmlns:a16="http://schemas.microsoft.com/office/drawing/2014/main" id="{494DD15C-800B-8C6D-927F-AA3BEF20CA2C}"/>
              </a:ext>
            </a:extLst>
          </p:cNvPr>
          <p:cNvSpPr txBox="1">
            <a:spLocks/>
          </p:cNvSpPr>
          <p:nvPr/>
        </p:nvSpPr>
        <p:spPr>
          <a:xfrm>
            <a:off x="771309" y="4651626"/>
            <a:ext cx="7470288"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在日外国人向け調査</a:t>
            </a:r>
          </a:p>
        </p:txBody>
      </p:sp>
      <p:sp>
        <p:nvSpPr>
          <p:cNvPr id="11" name="コンテンツ プレースホルダー 1">
            <a:extLst>
              <a:ext uri="{FF2B5EF4-FFF2-40B4-BE49-F238E27FC236}">
                <a16:creationId xmlns:a16="http://schemas.microsoft.com/office/drawing/2014/main" id="{134E5B99-9074-6079-1A32-B2E80204A350}"/>
              </a:ext>
            </a:extLst>
          </p:cNvPr>
          <p:cNvSpPr txBox="1">
            <a:spLocks/>
          </p:cNvSpPr>
          <p:nvPr/>
        </p:nvSpPr>
        <p:spPr>
          <a:xfrm>
            <a:off x="1244352" y="5012089"/>
            <a:ext cx="9608046" cy="2920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自社保有の在日外国人パネル「</a:t>
            </a:r>
            <a:r>
              <a:rPr lang="en-US" altLang="ja-JP" sz="1100" dirty="0">
                <a:latin typeface="游明朝体 Pr6N R" panose="02020400000000000000" pitchFamily="18" charset="-128"/>
                <a:ea typeface="游明朝体 Pr6N R" panose="02020400000000000000" pitchFamily="18" charset="-128"/>
              </a:rPr>
              <a:t>e-</a:t>
            </a:r>
            <a:r>
              <a:rPr lang="en-US" altLang="ja-JP" sz="1100" dirty="0" err="1">
                <a:latin typeface="游明朝体 Pr6N R" panose="02020400000000000000" pitchFamily="18" charset="-128"/>
                <a:ea typeface="游明朝体 Pr6N R" panose="02020400000000000000" pitchFamily="18" charset="-128"/>
              </a:rPr>
              <a:t>gaikokujin</a:t>
            </a:r>
            <a:r>
              <a:rPr lang="ja-JP" altLang="en-US" sz="1100" dirty="0">
                <a:latin typeface="游明朝体 Pr6N R" panose="02020400000000000000" pitchFamily="18" charset="-128"/>
                <a:ea typeface="游明朝体 Pr6N R" panose="02020400000000000000" pitchFamily="18" charset="-128"/>
              </a:rPr>
              <a:t>」の会員に対し、アンケート調査やインタビュー調査、試食調査などを実施できます。</a:t>
            </a:r>
          </a:p>
        </p:txBody>
      </p:sp>
      <p:sp>
        <p:nvSpPr>
          <p:cNvPr id="13" name="コンテンツ プレースホルダー 1">
            <a:extLst>
              <a:ext uri="{FF2B5EF4-FFF2-40B4-BE49-F238E27FC236}">
                <a16:creationId xmlns:a16="http://schemas.microsoft.com/office/drawing/2014/main" id="{A44398EC-9A00-AF80-9F43-8A4B0239BA87}"/>
              </a:ext>
            </a:extLst>
          </p:cNvPr>
          <p:cNvSpPr txBox="1">
            <a:spLocks/>
          </p:cNvSpPr>
          <p:nvPr/>
        </p:nvSpPr>
        <p:spPr>
          <a:xfrm>
            <a:off x="771309" y="5594876"/>
            <a:ext cx="7470288"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海外調査</a:t>
            </a:r>
          </a:p>
        </p:txBody>
      </p:sp>
      <p:sp>
        <p:nvSpPr>
          <p:cNvPr id="14" name="コンテンツ プレースホルダー 1">
            <a:extLst>
              <a:ext uri="{FF2B5EF4-FFF2-40B4-BE49-F238E27FC236}">
                <a16:creationId xmlns:a16="http://schemas.microsoft.com/office/drawing/2014/main" id="{52A512CD-DBB5-4EBB-D707-BE7D3BA9A995}"/>
              </a:ext>
            </a:extLst>
          </p:cNvPr>
          <p:cNvSpPr txBox="1">
            <a:spLocks/>
          </p:cNvSpPr>
          <p:nvPr/>
        </p:nvSpPr>
        <p:spPr>
          <a:xfrm>
            <a:off x="1244352" y="5955339"/>
            <a:ext cx="9608046" cy="5732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バイリンガル・トリリンガルのスタッフが在籍する社内グローバルチームが国内外パートナー各社と連携し、御見積のご相談～企画・設計、実査、アウトプットまで一貫してサポートします。</a:t>
            </a:r>
          </a:p>
        </p:txBody>
      </p:sp>
    </p:spTree>
    <p:extLst>
      <p:ext uri="{BB962C8B-B14F-4D97-AF65-F5344CB8AC3E}">
        <p14:creationId xmlns:p14="http://schemas.microsoft.com/office/powerpoint/2010/main" val="17654670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506C-6345-F5EA-6B55-7F270A5F8DC3}"/>
            </a:ext>
          </a:extLst>
        </p:cNvPr>
        <p:cNvGrpSpPr/>
        <p:nvPr/>
      </p:nvGrpSpPr>
      <p:grpSpPr>
        <a:xfrm>
          <a:off x="0" y="0"/>
          <a:ext cx="0" cy="0"/>
          <a:chOff x="0" y="0"/>
          <a:chExt cx="0" cy="0"/>
        </a:xfrm>
      </p:grpSpPr>
      <p:pic>
        <p:nvPicPr>
          <p:cNvPr id="9" name="図 8" descr="電子機器, コンパクトディスク が含まれている画像&#10;&#10;自動的に生成された説明">
            <a:extLst>
              <a:ext uri="{FF2B5EF4-FFF2-40B4-BE49-F238E27FC236}">
                <a16:creationId xmlns:a16="http://schemas.microsoft.com/office/drawing/2014/main" id="{B4D4BBFB-8CFA-550B-0DB8-23BAD4FA12EB}"/>
              </a:ext>
            </a:extLst>
          </p:cNvPr>
          <p:cNvPicPr>
            <a:picLocks noChangeAspect="1"/>
          </p:cNvPicPr>
          <p:nvPr/>
        </p:nvPicPr>
        <p:blipFill>
          <a:blip r:embed="rId2"/>
          <a:stretch>
            <a:fillRect/>
          </a:stretch>
        </p:blipFill>
        <p:spPr>
          <a:xfrm>
            <a:off x="9876275" y="4813001"/>
            <a:ext cx="1252958" cy="1252958"/>
          </a:xfrm>
          <a:prstGeom prst="rect">
            <a:avLst/>
          </a:prstGeom>
        </p:spPr>
      </p:pic>
      <p:sp>
        <p:nvSpPr>
          <p:cNvPr id="3" name="コンテンツ プレースホルダー 1">
            <a:extLst>
              <a:ext uri="{FF2B5EF4-FFF2-40B4-BE49-F238E27FC236}">
                <a16:creationId xmlns:a16="http://schemas.microsoft.com/office/drawing/2014/main" id="{6B186F8F-FF4D-70F0-62A3-C33936DB4A42}"/>
              </a:ext>
            </a:extLst>
          </p:cNvPr>
          <p:cNvSpPr txBox="1">
            <a:spLocks/>
          </p:cNvSpPr>
          <p:nvPr/>
        </p:nvSpPr>
        <p:spPr>
          <a:xfrm>
            <a:off x="782172" y="1621450"/>
            <a:ext cx="7470288" cy="77831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sz="1800" dirty="0">
                <a:latin typeface="游明朝体 Pr6N R" panose="02020400000000000000" pitchFamily="18" charset="-128"/>
                <a:ea typeface="游明朝体 Pr6N R" panose="02020400000000000000" pitchFamily="18" charset="-128"/>
              </a:rPr>
              <a:t>自社モニター組織「</a:t>
            </a:r>
            <a:r>
              <a:rPr lang="en-US" altLang="ja-JP" sz="1800" dirty="0">
                <a:latin typeface="游明朝体 Pr6N R" panose="02020400000000000000" pitchFamily="18" charset="-128"/>
                <a:ea typeface="游明朝体 Pr6N R" panose="02020400000000000000" pitchFamily="18" charset="-128"/>
              </a:rPr>
              <a:t>D style web</a:t>
            </a:r>
            <a:r>
              <a:rPr lang="ja-JP" altLang="en-US" sz="1800" dirty="0">
                <a:latin typeface="游明朝体 Pr6N R" panose="02020400000000000000" pitchFamily="18" charset="-128"/>
                <a:ea typeface="游明朝体 Pr6N R" panose="02020400000000000000" pitchFamily="18" charset="-128"/>
              </a:rPr>
              <a:t>」を運営。</a:t>
            </a:r>
            <a:endParaRPr lang="en-US" altLang="ja-JP" sz="1800" dirty="0">
              <a:latin typeface="游明朝体 Pr6N R" panose="02020400000000000000" pitchFamily="18" charset="-128"/>
              <a:ea typeface="游明朝体 Pr6N R" panose="02020400000000000000" pitchFamily="18" charset="-128"/>
            </a:endParaRPr>
          </a:p>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社会貢献力の高さが特徴。自社パネルは</a:t>
            </a:r>
            <a:r>
              <a:rPr lang="en-US" altLang="ja-JP" dirty="0">
                <a:latin typeface="游明朝体 Pr6N R" panose="02020400000000000000" pitchFamily="18" charset="-128"/>
                <a:ea typeface="游明朝体 Pr6N R" panose="02020400000000000000" pitchFamily="18" charset="-128"/>
              </a:rPr>
              <a:t>101</a:t>
            </a:r>
            <a:r>
              <a:rPr lang="ja-JP" altLang="en-US" sz="1800" dirty="0">
                <a:latin typeface="游明朝体 Pr6N R" panose="02020400000000000000" pitchFamily="18" charset="-128"/>
                <a:ea typeface="游明朝体 Pr6N R" panose="02020400000000000000" pitchFamily="18" charset="-128"/>
              </a:rPr>
              <a:t>万人</a:t>
            </a:r>
          </a:p>
        </p:txBody>
      </p:sp>
      <p:sp>
        <p:nvSpPr>
          <p:cNvPr id="5" name="コンテンツ プレースホルダー 1">
            <a:extLst>
              <a:ext uri="{FF2B5EF4-FFF2-40B4-BE49-F238E27FC236}">
                <a16:creationId xmlns:a16="http://schemas.microsoft.com/office/drawing/2014/main" id="{A91FFA4B-36F7-CF70-2CAC-167188194313}"/>
              </a:ext>
            </a:extLst>
          </p:cNvPr>
          <p:cNvSpPr txBox="1">
            <a:spLocks/>
          </p:cNvSpPr>
          <p:nvPr/>
        </p:nvSpPr>
        <p:spPr>
          <a:xfrm>
            <a:off x="2796691" y="2399763"/>
            <a:ext cx="7308924" cy="146402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ja-JP" altLang="en-US" sz="1600" dirty="0">
                <a:latin typeface="游明朝体 Pr6N R" panose="02020400000000000000" pitchFamily="18" charset="-128"/>
                <a:ea typeface="游明朝体 Pr6N R" panose="02020400000000000000" pitchFamily="18" charset="-128"/>
              </a:rPr>
              <a:t>アスマークのモニターは </a:t>
            </a:r>
            <a:r>
              <a:rPr lang="en-US" altLang="ja-JP" sz="1600" dirty="0">
                <a:latin typeface="游明朝体 Pr6N R" panose="02020400000000000000" pitchFamily="18" charset="-128"/>
                <a:ea typeface="游明朝体 Pr6N R" panose="02020400000000000000" pitchFamily="18" charset="-128"/>
              </a:rPr>
              <a:t>1998 </a:t>
            </a:r>
            <a:r>
              <a:rPr lang="ja-JP" altLang="en-US" sz="1600" dirty="0">
                <a:latin typeface="游明朝体 Pr6N R" panose="02020400000000000000" pitchFamily="18" charset="-128"/>
                <a:ea typeface="游明朝体 Pr6N R" panose="02020400000000000000" pitchFamily="18" charset="-128"/>
              </a:rPr>
              <a:t>年にスタートした地域オンラインコミュニティから成り立ちました。</a:t>
            </a:r>
            <a:endParaRPr lang="en-US" altLang="ja-JP" sz="1600" dirty="0">
              <a:latin typeface="游明朝体 Pr6N R" panose="02020400000000000000" pitchFamily="18" charset="-128"/>
              <a:ea typeface="游明朝体 Pr6N R" panose="02020400000000000000" pitchFamily="18" charset="-128"/>
            </a:endParaRPr>
          </a:p>
          <a:p>
            <a:pPr marL="0" indent="0">
              <a:lnSpc>
                <a:spcPct val="120000"/>
              </a:lnSpc>
              <a:buFont typeface="Arial" panose="020B0604020202020204" pitchFamily="34" charset="0"/>
              <a:buNone/>
            </a:pPr>
            <a:r>
              <a:rPr lang="ja-JP" altLang="en-US" sz="1600" dirty="0">
                <a:latin typeface="游明朝体 Pr6N R" panose="02020400000000000000" pitchFamily="18" charset="-128"/>
                <a:ea typeface="游明朝体 Pr6N R" panose="02020400000000000000" pitchFamily="18" charset="-128"/>
              </a:rPr>
              <a:t> 地域振興をきっかけに集まったアンケートパネルには、「生活へ意見を反映したい」と考える、</a:t>
            </a:r>
            <a:endParaRPr lang="en-US" altLang="ja-JP" sz="1600" dirty="0">
              <a:latin typeface="游明朝体 Pr6N R" panose="02020400000000000000" pitchFamily="18" charset="-128"/>
              <a:ea typeface="游明朝体 Pr6N R" panose="02020400000000000000" pitchFamily="18" charset="-128"/>
            </a:endParaRPr>
          </a:p>
          <a:p>
            <a:pPr marL="0" indent="0">
              <a:lnSpc>
                <a:spcPct val="120000"/>
              </a:lnSpc>
              <a:buFont typeface="Arial" panose="020B0604020202020204" pitchFamily="34" charset="0"/>
              <a:buNone/>
            </a:pPr>
            <a:r>
              <a:rPr lang="ja-JP" altLang="en-US" sz="1600" dirty="0">
                <a:latin typeface="游明朝体 Pr6N R" panose="02020400000000000000" pitchFamily="18" charset="-128"/>
                <a:ea typeface="游明朝体 Pr6N R" panose="02020400000000000000" pitchFamily="18" charset="-128"/>
              </a:rPr>
              <a:t>貢献度高く質の良いモニターカラーが今だ健在です。 </a:t>
            </a:r>
            <a:endParaRPr lang="en-US" altLang="ja-JP" sz="1600" dirty="0">
              <a:latin typeface="游明朝体 Pr6N R" panose="02020400000000000000" pitchFamily="18" charset="-128"/>
              <a:ea typeface="游明朝体 Pr6N R" panose="02020400000000000000" pitchFamily="18" charset="-128"/>
            </a:endParaRPr>
          </a:p>
          <a:p>
            <a:pPr marL="0" indent="0">
              <a:lnSpc>
                <a:spcPct val="120000"/>
              </a:lnSpc>
              <a:buFont typeface="Arial" panose="020B0604020202020204" pitchFamily="34" charset="0"/>
              <a:buNone/>
            </a:pPr>
            <a:r>
              <a:rPr lang="ja-JP" altLang="en-US" sz="1600" dirty="0">
                <a:latin typeface="游明朝体 Pr6N R" panose="02020400000000000000" pitchFamily="18" charset="-128"/>
                <a:ea typeface="游明朝体 Pr6N R" panose="02020400000000000000" pitchFamily="18" charset="-128"/>
              </a:rPr>
              <a:t>モニター数は人づてに拡がり、現在では全国に </a:t>
            </a:r>
            <a:r>
              <a:rPr lang="en-US" altLang="ja-JP" sz="1600" dirty="0">
                <a:latin typeface="游明朝体 Pr6N R" panose="02020400000000000000" pitchFamily="18" charset="-128"/>
                <a:ea typeface="游明朝体 Pr6N R" panose="02020400000000000000" pitchFamily="18" charset="-128"/>
              </a:rPr>
              <a:t>100 </a:t>
            </a:r>
            <a:r>
              <a:rPr lang="ja-JP" altLang="en-US" sz="1600" dirty="0">
                <a:latin typeface="游明朝体 Pr6N R" panose="02020400000000000000" pitchFamily="18" charset="-128"/>
                <a:ea typeface="游明朝体 Pr6N R" panose="02020400000000000000" pitchFamily="18" charset="-128"/>
              </a:rPr>
              <a:t>万人以上の良質なモニターが揃っています。</a:t>
            </a:r>
            <a:endParaRPr lang="en-US" altLang="ja-JP" sz="1600" dirty="0">
              <a:latin typeface="游明朝体 Pr6N R" panose="02020400000000000000" pitchFamily="18" charset="-128"/>
              <a:ea typeface="游明朝体 Pr6N R" panose="02020400000000000000" pitchFamily="18" charset="-128"/>
            </a:endParaRPr>
          </a:p>
          <a:p>
            <a:pPr marL="0" indent="0">
              <a:lnSpc>
                <a:spcPct val="120000"/>
              </a:lnSpc>
              <a:buFont typeface="Arial" panose="020B0604020202020204" pitchFamily="34" charset="0"/>
              <a:buNone/>
            </a:pPr>
            <a:r>
              <a:rPr lang="ja-JP" altLang="en-US" sz="1600" dirty="0">
                <a:latin typeface="游明朝体 Pr6N R" panose="02020400000000000000" pitchFamily="18" charset="-128"/>
                <a:ea typeface="游明朝体 Pr6N R" panose="02020400000000000000" pitchFamily="18" charset="-128"/>
              </a:rPr>
              <a:t>参加型の定性調査から始まったモニター事業であるため、パネルの協力率が高いことも特徴の一つです。</a:t>
            </a:r>
          </a:p>
        </p:txBody>
      </p:sp>
      <p:pic>
        <p:nvPicPr>
          <p:cNvPr id="7" name="グラフィックス 6">
            <a:extLst>
              <a:ext uri="{FF2B5EF4-FFF2-40B4-BE49-F238E27FC236}">
                <a16:creationId xmlns:a16="http://schemas.microsoft.com/office/drawing/2014/main" id="{650F5DD4-11BD-B737-ED2B-5EC36C7788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9441" y="4854497"/>
            <a:ext cx="1577319" cy="1577319"/>
          </a:xfrm>
          <a:prstGeom prst="rect">
            <a:avLst/>
          </a:prstGeom>
        </p:spPr>
      </p:pic>
      <p:pic>
        <p:nvPicPr>
          <p:cNvPr id="11" name="グラフィックス 10">
            <a:extLst>
              <a:ext uri="{FF2B5EF4-FFF2-40B4-BE49-F238E27FC236}">
                <a16:creationId xmlns:a16="http://schemas.microsoft.com/office/drawing/2014/main" id="{0C4C2954-58D0-54F6-BBC5-681F0C2945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099867" y="4854497"/>
            <a:ext cx="1577319" cy="1577319"/>
          </a:xfrm>
          <a:prstGeom prst="rect">
            <a:avLst/>
          </a:prstGeom>
        </p:spPr>
      </p:pic>
      <p:sp>
        <p:nvSpPr>
          <p:cNvPr id="12" name="コンテンツ プレースホルダー 1">
            <a:extLst>
              <a:ext uri="{FF2B5EF4-FFF2-40B4-BE49-F238E27FC236}">
                <a16:creationId xmlns:a16="http://schemas.microsoft.com/office/drawing/2014/main" id="{B45C39DF-CBB9-4785-7CA1-8BF6F7ED816E}"/>
              </a:ext>
            </a:extLst>
          </p:cNvPr>
          <p:cNvSpPr txBox="1">
            <a:spLocks/>
          </p:cNvSpPr>
          <p:nvPr/>
        </p:nvSpPr>
        <p:spPr>
          <a:xfrm>
            <a:off x="843132" y="4080018"/>
            <a:ext cx="7470288" cy="607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パネル内訳</a:t>
            </a:r>
          </a:p>
        </p:txBody>
      </p:sp>
      <p:pic>
        <p:nvPicPr>
          <p:cNvPr id="13" name="グラフィックス 12">
            <a:extLst>
              <a:ext uri="{FF2B5EF4-FFF2-40B4-BE49-F238E27FC236}">
                <a16:creationId xmlns:a16="http://schemas.microsoft.com/office/drawing/2014/main" id="{96E2823D-463E-2FAF-5D48-E20E311A68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27671" y="4816517"/>
            <a:ext cx="1249442" cy="1249442"/>
          </a:xfrm>
          <a:prstGeom prst="rect">
            <a:avLst/>
          </a:prstGeom>
        </p:spPr>
      </p:pic>
      <p:sp>
        <p:nvSpPr>
          <p:cNvPr id="14" name="コンテンツ プレースホルダー 1">
            <a:extLst>
              <a:ext uri="{FF2B5EF4-FFF2-40B4-BE49-F238E27FC236}">
                <a16:creationId xmlns:a16="http://schemas.microsoft.com/office/drawing/2014/main" id="{E1A3CE49-083A-22EF-312F-0CC93F962E39}"/>
              </a:ext>
            </a:extLst>
          </p:cNvPr>
          <p:cNvSpPr txBox="1">
            <a:spLocks/>
          </p:cNvSpPr>
          <p:nvPr/>
        </p:nvSpPr>
        <p:spPr>
          <a:xfrm>
            <a:off x="2884940" y="6178473"/>
            <a:ext cx="934905" cy="233010"/>
          </a:xfrm>
          <a:prstGeom prst="rect">
            <a:avLst/>
          </a:prstGeom>
          <a:solidFill>
            <a:srgbClr val="317CC0"/>
          </a:solidFill>
          <a:ln>
            <a:noFill/>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1000" dirty="0">
                <a:solidFill>
                  <a:schemeClr val="bg1"/>
                </a:solidFill>
                <a:latin typeface="游明朝体 Pr6N R" panose="02020400000000000000" pitchFamily="18" charset="-128"/>
                <a:ea typeface="游明朝体 Pr6N R" panose="02020400000000000000" pitchFamily="18" charset="-128"/>
              </a:rPr>
              <a:t>構成比</a:t>
            </a:r>
          </a:p>
        </p:txBody>
      </p:sp>
      <p:sp>
        <p:nvSpPr>
          <p:cNvPr id="16" name="コンテンツ プレースホルダー 1">
            <a:extLst>
              <a:ext uri="{FF2B5EF4-FFF2-40B4-BE49-F238E27FC236}">
                <a16:creationId xmlns:a16="http://schemas.microsoft.com/office/drawing/2014/main" id="{2EA42319-26FD-CBD3-6E66-5C853B01C6E0}"/>
              </a:ext>
            </a:extLst>
          </p:cNvPr>
          <p:cNvSpPr txBox="1">
            <a:spLocks/>
          </p:cNvSpPr>
          <p:nvPr/>
        </p:nvSpPr>
        <p:spPr>
          <a:xfrm>
            <a:off x="6489200" y="6178472"/>
            <a:ext cx="934905" cy="233010"/>
          </a:xfrm>
          <a:prstGeom prst="rect">
            <a:avLst/>
          </a:prstGeom>
          <a:solidFill>
            <a:srgbClr val="317CC0"/>
          </a:solidFill>
          <a:ln>
            <a:noFill/>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1000" dirty="0">
                <a:solidFill>
                  <a:schemeClr val="bg1"/>
                </a:solidFill>
                <a:latin typeface="游明朝体 Pr6N R" panose="02020400000000000000" pitchFamily="18" charset="-128"/>
                <a:ea typeface="游明朝体 Pr6N R" panose="02020400000000000000" pitchFamily="18" charset="-128"/>
              </a:rPr>
              <a:t>構成比</a:t>
            </a:r>
          </a:p>
        </p:txBody>
      </p:sp>
      <p:sp>
        <p:nvSpPr>
          <p:cNvPr id="22" name="コンテンツ プレースホルダー 1">
            <a:extLst>
              <a:ext uri="{FF2B5EF4-FFF2-40B4-BE49-F238E27FC236}">
                <a16:creationId xmlns:a16="http://schemas.microsoft.com/office/drawing/2014/main" id="{74D04A1B-01E6-BDAB-5A77-510885B09546}"/>
              </a:ext>
            </a:extLst>
          </p:cNvPr>
          <p:cNvSpPr txBox="1">
            <a:spLocks/>
          </p:cNvSpPr>
          <p:nvPr/>
        </p:nvSpPr>
        <p:spPr>
          <a:xfrm>
            <a:off x="10033542" y="6178472"/>
            <a:ext cx="934905" cy="233010"/>
          </a:xfrm>
          <a:prstGeom prst="rect">
            <a:avLst/>
          </a:prstGeom>
          <a:solidFill>
            <a:srgbClr val="317CC0"/>
          </a:solidFill>
          <a:ln>
            <a:noFill/>
          </a:ln>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1000" dirty="0">
                <a:solidFill>
                  <a:schemeClr val="bg1"/>
                </a:solidFill>
                <a:latin typeface="游明朝体 Pr6N R" panose="02020400000000000000" pitchFamily="18" charset="-128"/>
                <a:ea typeface="游明朝体 Pr6N R" panose="02020400000000000000" pitchFamily="18" charset="-128"/>
              </a:rPr>
              <a:t>構成比</a:t>
            </a:r>
          </a:p>
        </p:txBody>
      </p:sp>
      <p:pic>
        <p:nvPicPr>
          <p:cNvPr id="4" name="図 3" descr="コンパクトディスク が含まれている画像&#10;&#10;自動的に生成された説明">
            <a:extLst>
              <a:ext uri="{FF2B5EF4-FFF2-40B4-BE49-F238E27FC236}">
                <a16:creationId xmlns:a16="http://schemas.microsoft.com/office/drawing/2014/main" id="{5266D9B4-5CE0-BFFF-B8C8-7EA32E7D0E1B}"/>
              </a:ext>
            </a:extLst>
          </p:cNvPr>
          <p:cNvPicPr>
            <a:picLocks noChangeAspect="1"/>
          </p:cNvPicPr>
          <p:nvPr/>
        </p:nvPicPr>
        <p:blipFill>
          <a:blip r:embed="rId9"/>
          <a:stretch>
            <a:fillRect/>
          </a:stretch>
        </p:blipFill>
        <p:spPr>
          <a:xfrm>
            <a:off x="4521659" y="4546332"/>
            <a:ext cx="1605794" cy="1900417"/>
          </a:xfrm>
          <a:prstGeom prst="rect">
            <a:avLst/>
          </a:prstGeom>
        </p:spPr>
      </p:pic>
      <p:pic>
        <p:nvPicPr>
          <p:cNvPr id="10" name="図 9" descr="コンパクトディスク が含まれている画像&#10;&#10;自動的に生成された説明">
            <a:extLst>
              <a:ext uri="{FF2B5EF4-FFF2-40B4-BE49-F238E27FC236}">
                <a16:creationId xmlns:a16="http://schemas.microsoft.com/office/drawing/2014/main" id="{2FBD13BB-FD0E-3A68-2EFF-9012AE62AE1A}"/>
              </a:ext>
            </a:extLst>
          </p:cNvPr>
          <p:cNvPicPr>
            <a:picLocks noChangeAspect="1"/>
          </p:cNvPicPr>
          <p:nvPr/>
        </p:nvPicPr>
        <p:blipFill>
          <a:blip r:embed="rId10"/>
          <a:stretch>
            <a:fillRect/>
          </a:stretch>
        </p:blipFill>
        <p:spPr>
          <a:xfrm>
            <a:off x="6332460" y="4589428"/>
            <a:ext cx="1250671" cy="1483743"/>
          </a:xfrm>
          <a:prstGeom prst="rect">
            <a:avLst/>
          </a:prstGeom>
        </p:spPr>
      </p:pic>
      <p:sp>
        <p:nvSpPr>
          <p:cNvPr id="2" name="テキスト ボックス 1">
            <a:extLst>
              <a:ext uri="{FF2B5EF4-FFF2-40B4-BE49-F238E27FC236}">
                <a16:creationId xmlns:a16="http://schemas.microsoft.com/office/drawing/2014/main" id="{55942220-834D-E5AD-12AC-5239D3781EC0}"/>
              </a:ext>
            </a:extLst>
          </p:cNvPr>
          <p:cNvSpPr txBox="1"/>
          <p:nvPr/>
        </p:nvSpPr>
        <p:spPr>
          <a:xfrm>
            <a:off x="570523" y="149622"/>
            <a:ext cx="5240073"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000" dirty="0">
                <a:solidFill>
                  <a:prstClr val="white"/>
                </a:solidFill>
                <a:latin typeface="游明朝体 Pr6N R" panose="02020400000000000000" pitchFamily="18" charset="-128"/>
                <a:ea typeface="游明朝体 Pr6N R" panose="02020400000000000000" pitchFamily="18" charset="-128"/>
              </a:rPr>
              <a:t>モニター</a:t>
            </a:r>
            <a:endParaRPr kumimoji="1" lang="en-US" altLang="ja-JP"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アスマークモニター</a:t>
            </a:r>
            <a:endParaRPr kumimoji="1" lang="ja-JP" altLang="en-US" sz="1400" dirty="0">
              <a:solidFill>
                <a:schemeClr val="bg1"/>
              </a:solidFill>
              <a:latin typeface="游明朝体 Pr6N R" panose="02020400000000000000" pitchFamily="18" charset="-128"/>
              <a:ea typeface="游明朝体 Pr6N R" panose="02020400000000000000" pitchFamily="18" charset="-128"/>
            </a:endParaRPr>
          </a:p>
        </p:txBody>
      </p:sp>
    </p:spTree>
    <p:extLst>
      <p:ext uri="{BB962C8B-B14F-4D97-AF65-F5344CB8AC3E}">
        <p14:creationId xmlns:p14="http://schemas.microsoft.com/office/powerpoint/2010/main" val="18500461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CC496-5B76-DA13-94C5-1872B8C8CE1B}"/>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AFC7052-9E63-C377-EF83-ABAEAA6295DB}"/>
              </a:ext>
            </a:extLst>
          </p:cNvPr>
          <p:cNvSpPr txBox="1"/>
          <p:nvPr/>
        </p:nvSpPr>
        <p:spPr>
          <a:xfrm>
            <a:off x="570523" y="149622"/>
            <a:ext cx="5240073"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000" dirty="0">
                <a:solidFill>
                  <a:prstClr val="white"/>
                </a:solidFill>
                <a:latin typeface="游明朝体 Pr6N R" panose="02020400000000000000" pitchFamily="18" charset="-128"/>
                <a:ea typeface="游明朝体 Pr6N R" panose="02020400000000000000" pitchFamily="18" charset="-128"/>
              </a:rPr>
              <a:t>モニター</a:t>
            </a:r>
            <a:endParaRPr kumimoji="1" lang="en-US" altLang="ja-JP"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アスマークモニター</a:t>
            </a:r>
            <a:endParaRPr kumimoji="1" lang="ja-JP" altLang="en-US" sz="1400" dirty="0">
              <a:solidFill>
                <a:schemeClr val="bg1"/>
              </a:solidFill>
              <a:latin typeface="游明朝体 Pr6N R" panose="02020400000000000000" pitchFamily="18" charset="-128"/>
              <a:ea typeface="游明朝体 Pr6N R" panose="02020400000000000000" pitchFamily="18" charset="-128"/>
            </a:endParaRPr>
          </a:p>
        </p:txBody>
      </p:sp>
      <p:sp>
        <p:nvSpPr>
          <p:cNvPr id="12" name="コンテンツ プレースホルダー 1">
            <a:extLst>
              <a:ext uri="{FF2B5EF4-FFF2-40B4-BE49-F238E27FC236}">
                <a16:creationId xmlns:a16="http://schemas.microsoft.com/office/drawing/2014/main" id="{0031F489-4D9C-4E0B-C3FF-20DB2EFB4593}"/>
              </a:ext>
            </a:extLst>
          </p:cNvPr>
          <p:cNvSpPr txBox="1">
            <a:spLocks/>
          </p:cNvSpPr>
          <p:nvPr/>
        </p:nvSpPr>
        <p:spPr>
          <a:xfrm>
            <a:off x="843132" y="1870218"/>
            <a:ext cx="7470288" cy="607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パネル内訳</a:t>
            </a:r>
          </a:p>
        </p:txBody>
      </p:sp>
      <p:pic>
        <p:nvPicPr>
          <p:cNvPr id="6" name="グラフィックス 5">
            <a:extLst>
              <a:ext uri="{FF2B5EF4-FFF2-40B4-BE49-F238E27FC236}">
                <a16:creationId xmlns:a16="http://schemas.microsoft.com/office/drawing/2014/main" id="{CA4E88D2-FF4B-AEEE-CE4B-C51EC7FB2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43132" y="2309613"/>
            <a:ext cx="4740274" cy="3953243"/>
          </a:xfrm>
          <a:prstGeom prst="rect">
            <a:avLst/>
          </a:prstGeom>
        </p:spPr>
      </p:pic>
      <p:pic>
        <p:nvPicPr>
          <p:cNvPr id="10" name="グラフィックス 9">
            <a:extLst>
              <a:ext uri="{FF2B5EF4-FFF2-40B4-BE49-F238E27FC236}">
                <a16:creationId xmlns:a16="http://schemas.microsoft.com/office/drawing/2014/main" id="{6BFFD64D-447F-7B35-F121-D5505A371D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66460" y="2309613"/>
            <a:ext cx="3398520" cy="3044182"/>
          </a:xfrm>
          <a:prstGeom prst="rect">
            <a:avLst/>
          </a:prstGeom>
        </p:spPr>
      </p:pic>
      <p:pic>
        <p:nvPicPr>
          <p:cNvPr id="14" name="グラフィックス 13">
            <a:extLst>
              <a:ext uri="{FF2B5EF4-FFF2-40B4-BE49-F238E27FC236}">
                <a16:creationId xmlns:a16="http://schemas.microsoft.com/office/drawing/2014/main" id="{9410618D-C761-8C2F-7C68-7BAAF74CBE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3420" y="3957182"/>
            <a:ext cx="2346117" cy="2374254"/>
          </a:xfrm>
          <a:prstGeom prst="rect">
            <a:avLst/>
          </a:prstGeom>
        </p:spPr>
      </p:pic>
    </p:spTree>
    <p:extLst>
      <p:ext uri="{BB962C8B-B14F-4D97-AF65-F5344CB8AC3E}">
        <p14:creationId xmlns:p14="http://schemas.microsoft.com/office/powerpoint/2010/main" val="4222089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B1DBE-6578-3076-5C50-2FC524C21668}"/>
            </a:ext>
          </a:extLst>
        </p:cNvPr>
        <p:cNvGrpSpPr/>
        <p:nvPr/>
      </p:nvGrpSpPr>
      <p:grpSpPr>
        <a:xfrm>
          <a:off x="0" y="0"/>
          <a:ext cx="0" cy="0"/>
          <a:chOff x="0" y="0"/>
          <a:chExt cx="0" cy="0"/>
        </a:xfrm>
      </p:grpSpPr>
      <p:pic>
        <p:nvPicPr>
          <p:cNvPr id="18" name="図 17" descr="グラフ&#10;&#10;自動的に生成された説明">
            <a:extLst>
              <a:ext uri="{FF2B5EF4-FFF2-40B4-BE49-F238E27FC236}">
                <a16:creationId xmlns:a16="http://schemas.microsoft.com/office/drawing/2014/main" id="{9ECD79E0-140E-2EAA-62F4-547F69EFCCC0}"/>
              </a:ext>
            </a:extLst>
          </p:cNvPr>
          <p:cNvPicPr>
            <a:picLocks noChangeAspect="1"/>
          </p:cNvPicPr>
          <p:nvPr/>
        </p:nvPicPr>
        <p:blipFill>
          <a:blip r:embed="rId2">
            <a:clrChange>
              <a:clrFrom>
                <a:srgbClr val="FFFFFF"/>
              </a:clrFrom>
              <a:clrTo>
                <a:srgbClr val="FFFFFF">
                  <a:alpha val="0"/>
                </a:srgbClr>
              </a:clrTo>
            </a:clrChange>
          </a:blip>
          <a:stretch>
            <a:fillRect/>
          </a:stretch>
        </p:blipFill>
        <p:spPr>
          <a:xfrm flipH="1">
            <a:off x="8252461" y="3943726"/>
            <a:ext cx="4139022" cy="2432789"/>
          </a:xfrm>
          <a:prstGeom prst="rect">
            <a:avLst/>
          </a:prstGeom>
        </p:spPr>
      </p:pic>
      <p:pic>
        <p:nvPicPr>
          <p:cNvPr id="16" name="図 15">
            <a:extLst>
              <a:ext uri="{FF2B5EF4-FFF2-40B4-BE49-F238E27FC236}">
                <a16:creationId xmlns:a16="http://schemas.microsoft.com/office/drawing/2014/main" id="{D57DF02E-44F5-CFB1-6643-7DC44D099F38}"/>
              </a:ext>
            </a:extLst>
          </p:cNvPr>
          <p:cNvPicPr>
            <a:picLocks noChangeAspect="1"/>
          </p:cNvPicPr>
          <p:nvPr/>
        </p:nvPicPr>
        <p:blipFill rotWithShape="1">
          <a:blip r:embed="rId3"/>
          <a:srcRect l="73576" b="24519"/>
          <a:stretch/>
        </p:blipFill>
        <p:spPr>
          <a:xfrm>
            <a:off x="4835462" y="4624728"/>
            <a:ext cx="1191464" cy="1464024"/>
          </a:xfrm>
          <a:prstGeom prst="rect">
            <a:avLst/>
          </a:prstGeom>
        </p:spPr>
      </p:pic>
      <p:sp>
        <p:nvSpPr>
          <p:cNvPr id="4" name="テキスト ボックス 3">
            <a:extLst>
              <a:ext uri="{FF2B5EF4-FFF2-40B4-BE49-F238E27FC236}">
                <a16:creationId xmlns:a16="http://schemas.microsoft.com/office/drawing/2014/main" id="{41E5C02C-CB47-4A13-18FD-D506325985DF}"/>
              </a:ext>
            </a:extLst>
          </p:cNvPr>
          <p:cNvSpPr txBox="1"/>
          <p:nvPr/>
        </p:nvSpPr>
        <p:spPr>
          <a:xfrm>
            <a:off x="570523" y="116372"/>
            <a:ext cx="5306575"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000" dirty="0">
                <a:solidFill>
                  <a:prstClr val="white"/>
                </a:solidFill>
                <a:latin typeface="游明朝体 Pr6N R" panose="02020400000000000000" pitchFamily="18" charset="-128"/>
                <a:ea typeface="游明朝体 Pr6N R" panose="02020400000000000000" pitchFamily="18" charset="-128"/>
              </a:rPr>
              <a:t>モニター</a:t>
            </a:r>
            <a:endParaRPr kumimoji="1" lang="en-US" altLang="ja-JP"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lang="ja-JP" altLang="en-US" dirty="0">
                <a:solidFill>
                  <a:schemeClr val="bg1"/>
                </a:solidFill>
                <a:latin typeface="游明朝体 Pr6N R" panose="02020400000000000000" pitchFamily="18" charset="-128"/>
                <a:ea typeface="游明朝体 Pr6N R" panose="02020400000000000000" pitchFamily="18" charset="-128"/>
              </a:rPr>
              <a:t>アスマークモニター</a:t>
            </a:r>
            <a:r>
              <a:rPr lang="en-US" altLang="ja-JP" dirty="0">
                <a:solidFill>
                  <a:schemeClr val="bg1"/>
                </a:solidFill>
                <a:latin typeface="游明朝体 Pr6N R" panose="02020400000000000000" pitchFamily="18" charset="-128"/>
                <a:ea typeface="游明朝体 Pr6N R" panose="02020400000000000000" pitchFamily="18" charset="-128"/>
              </a:rPr>
              <a:t>(</a:t>
            </a:r>
            <a:r>
              <a:rPr lang="ja-JP" altLang="en-US" dirty="0">
                <a:solidFill>
                  <a:schemeClr val="bg1"/>
                </a:solidFill>
                <a:latin typeface="游明朝体 Pr6N R" panose="02020400000000000000" pitchFamily="18" charset="-128"/>
                <a:ea typeface="游明朝体 Pr6N R" panose="02020400000000000000" pitchFamily="18" charset="-128"/>
              </a:rPr>
              <a:t>その他</a:t>
            </a:r>
            <a:r>
              <a:rPr lang="en-US" altLang="ja-JP" dirty="0">
                <a:solidFill>
                  <a:schemeClr val="bg1"/>
                </a:solidFill>
                <a:latin typeface="游明朝体 Pr6N R" panose="02020400000000000000" pitchFamily="18" charset="-128"/>
                <a:ea typeface="游明朝体 Pr6N R" panose="02020400000000000000" pitchFamily="18" charset="-128"/>
              </a:rPr>
              <a:t>)</a:t>
            </a:r>
            <a:r>
              <a:rPr lang="ja-JP" altLang="en-US" dirty="0">
                <a:solidFill>
                  <a:schemeClr val="bg1"/>
                </a:solidFill>
                <a:latin typeface="游明朝体 Pr6N R" panose="02020400000000000000" pitchFamily="18" charset="-128"/>
                <a:ea typeface="游明朝体 Pr6N R" panose="02020400000000000000" pitchFamily="18" charset="-128"/>
              </a:rPr>
              <a:t>・提携パネル</a:t>
            </a:r>
            <a:endParaRPr kumimoji="1" lang="ja-JP" altLang="en-US" dirty="0">
              <a:solidFill>
                <a:schemeClr val="bg1"/>
              </a:solidFill>
              <a:latin typeface="游明朝体 Pr6N R" panose="02020400000000000000" pitchFamily="18" charset="-128"/>
              <a:ea typeface="游明朝体 Pr6N R" panose="02020400000000000000" pitchFamily="18" charset="-128"/>
            </a:endParaRPr>
          </a:p>
        </p:txBody>
      </p:sp>
      <p:sp>
        <p:nvSpPr>
          <p:cNvPr id="2" name="コンテンツ プレースホルダー 1">
            <a:extLst>
              <a:ext uri="{FF2B5EF4-FFF2-40B4-BE49-F238E27FC236}">
                <a16:creationId xmlns:a16="http://schemas.microsoft.com/office/drawing/2014/main" id="{C91B81A1-1A04-818B-1F2A-AE81D64C2DA6}"/>
              </a:ext>
            </a:extLst>
          </p:cNvPr>
          <p:cNvSpPr txBox="1">
            <a:spLocks/>
          </p:cNvSpPr>
          <p:nvPr/>
        </p:nvSpPr>
        <p:spPr>
          <a:xfrm>
            <a:off x="782172" y="1791820"/>
            <a:ext cx="7470288" cy="607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提携パネルを含めた、総モニター数は約　　　</a:t>
            </a:r>
            <a:r>
              <a:rPr lang="ja-JP" altLang="en-US" dirty="0">
                <a:latin typeface="游明朝体 Pr6N R" panose="02020400000000000000" pitchFamily="18" charset="-128"/>
                <a:ea typeface="游明朝体 Pr6N R" panose="02020400000000000000" pitchFamily="18" charset="-128"/>
              </a:rPr>
              <a:t>   </a:t>
            </a:r>
            <a:r>
              <a:rPr lang="ja-JP" altLang="en-US" sz="1800" dirty="0">
                <a:latin typeface="游明朝体 Pr6N R" panose="02020400000000000000" pitchFamily="18" charset="-128"/>
                <a:ea typeface="游明朝体 Pr6N R" panose="02020400000000000000" pitchFamily="18" charset="-128"/>
              </a:rPr>
              <a:t>万人超</a:t>
            </a:r>
          </a:p>
        </p:txBody>
      </p:sp>
      <p:sp>
        <p:nvSpPr>
          <p:cNvPr id="3" name="コンテンツ プレースホルダー 1">
            <a:extLst>
              <a:ext uri="{FF2B5EF4-FFF2-40B4-BE49-F238E27FC236}">
                <a16:creationId xmlns:a16="http://schemas.microsoft.com/office/drawing/2014/main" id="{F9BD635A-3276-652C-BE14-994A7F6A25A0}"/>
              </a:ext>
            </a:extLst>
          </p:cNvPr>
          <p:cNvSpPr txBox="1">
            <a:spLocks/>
          </p:cNvSpPr>
          <p:nvPr/>
        </p:nvSpPr>
        <p:spPr>
          <a:xfrm>
            <a:off x="3307231" y="2479702"/>
            <a:ext cx="7308924" cy="1464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アスマークでは </a:t>
            </a:r>
            <a:r>
              <a:rPr lang="en-US" altLang="ja-JP" sz="1100" dirty="0">
                <a:latin typeface="游明朝体 Pr6N R" panose="02020400000000000000" pitchFamily="18" charset="-128"/>
                <a:ea typeface="游明朝体 Pr6N R" panose="02020400000000000000" pitchFamily="18" charset="-128"/>
              </a:rPr>
              <a:t>20 </a:t>
            </a:r>
            <a:r>
              <a:rPr lang="ja-JP" altLang="en-US" sz="1100" dirty="0">
                <a:latin typeface="游明朝体 Pr6N R" panose="02020400000000000000" pitchFamily="18" charset="-128"/>
                <a:ea typeface="游明朝体 Pr6N R" panose="02020400000000000000" pitchFamily="18" charset="-128"/>
              </a:rPr>
              <a:t>社以上の国内提携パネルとの連携により、約</a:t>
            </a:r>
            <a:r>
              <a:rPr lang="en-US" altLang="ja-JP" sz="1100" dirty="0">
                <a:latin typeface="游明朝体 Pr6N R" panose="02020400000000000000" pitchFamily="18" charset="-128"/>
                <a:ea typeface="游明朝体 Pr6N R" panose="02020400000000000000" pitchFamily="18" charset="-128"/>
              </a:rPr>
              <a:t>1800 </a:t>
            </a:r>
            <a:r>
              <a:rPr lang="ja-JP" altLang="en-US" sz="1100" dirty="0">
                <a:latin typeface="游明朝体 Pr6N R" panose="02020400000000000000" pitchFamily="18" charset="-128"/>
                <a:ea typeface="游明朝体 Pr6N R" panose="02020400000000000000" pitchFamily="18" charset="-128"/>
              </a:rPr>
              <a:t>万以上の潤沢なパネル数を保有しています。</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モニターリクルート実績における国内最大の業界シェアを活かし、</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他社パネルにおけるモニター不足時も当社のモニターは一役を買っています。</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案件の内容や対象者条件にあわせ、あらゆるモニターより最適なパネルコントロールのご提案をしております。</a:t>
            </a:r>
          </a:p>
        </p:txBody>
      </p:sp>
      <p:sp>
        <p:nvSpPr>
          <p:cNvPr id="5" name="コンテンツ プレースホルダー 1">
            <a:extLst>
              <a:ext uri="{FF2B5EF4-FFF2-40B4-BE49-F238E27FC236}">
                <a16:creationId xmlns:a16="http://schemas.microsoft.com/office/drawing/2014/main" id="{CA45E528-8568-30EF-9FD7-B49850ACE87D}"/>
              </a:ext>
            </a:extLst>
          </p:cNvPr>
          <p:cNvSpPr txBox="1">
            <a:spLocks/>
          </p:cNvSpPr>
          <p:nvPr/>
        </p:nvSpPr>
        <p:spPr>
          <a:xfrm>
            <a:off x="782173" y="4032400"/>
            <a:ext cx="7470288" cy="607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スペシャルパネル</a:t>
            </a:r>
          </a:p>
        </p:txBody>
      </p:sp>
      <p:sp>
        <p:nvSpPr>
          <p:cNvPr id="7" name="コンテンツ プレースホルダー 1">
            <a:extLst>
              <a:ext uri="{FF2B5EF4-FFF2-40B4-BE49-F238E27FC236}">
                <a16:creationId xmlns:a16="http://schemas.microsoft.com/office/drawing/2014/main" id="{474DDB16-7CD1-4AB0-19C4-6E685B6775F9}"/>
              </a:ext>
            </a:extLst>
          </p:cNvPr>
          <p:cNvSpPr txBox="1">
            <a:spLocks/>
          </p:cNvSpPr>
          <p:nvPr/>
        </p:nvSpPr>
        <p:spPr>
          <a:xfrm>
            <a:off x="6365682" y="4047739"/>
            <a:ext cx="6025469" cy="607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在日外国人パネル</a:t>
            </a:r>
          </a:p>
        </p:txBody>
      </p:sp>
      <p:pic>
        <p:nvPicPr>
          <p:cNvPr id="9" name="図 8">
            <a:extLst>
              <a:ext uri="{FF2B5EF4-FFF2-40B4-BE49-F238E27FC236}">
                <a16:creationId xmlns:a16="http://schemas.microsoft.com/office/drawing/2014/main" id="{10AAEAD6-5FD5-18EE-028D-86630322491F}"/>
              </a:ext>
            </a:extLst>
          </p:cNvPr>
          <p:cNvPicPr>
            <a:picLocks noChangeAspect="1"/>
          </p:cNvPicPr>
          <p:nvPr/>
        </p:nvPicPr>
        <p:blipFill rotWithShape="1">
          <a:blip r:embed="rId3"/>
          <a:srcRect l="6334" r="68668" b="25453"/>
          <a:stretch/>
        </p:blipFill>
        <p:spPr>
          <a:xfrm>
            <a:off x="2823586" y="4638463"/>
            <a:ext cx="1127147" cy="1445925"/>
          </a:xfrm>
          <a:prstGeom prst="rect">
            <a:avLst/>
          </a:prstGeom>
        </p:spPr>
      </p:pic>
      <p:sp>
        <p:nvSpPr>
          <p:cNvPr id="11" name="コンテンツ プレースホルダー 1">
            <a:extLst>
              <a:ext uri="{FF2B5EF4-FFF2-40B4-BE49-F238E27FC236}">
                <a16:creationId xmlns:a16="http://schemas.microsoft.com/office/drawing/2014/main" id="{59194760-6742-1A09-2A78-39284F0DB27B}"/>
              </a:ext>
            </a:extLst>
          </p:cNvPr>
          <p:cNvSpPr txBox="1">
            <a:spLocks/>
          </p:cNvSpPr>
          <p:nvPr/>
        </p:nvSpPr>
        <p:spPr>
          <a:xfrm>
            <a:off x="6365682" y="4800673"/>
            <a:ext cx="4881439" cy="14640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アスマークが保有する在日外国人パネル「</a:t>
            </a:r>
            <a:r>
              <a:rPr lang="en-US" altLang="ja-JP" sz="1100" dirty="0">
                <a:latin typeface="游明朝体 Pr6N R" panose="02020400000000000000" pitchFamily="18" charset="-128"/>
                <a:ea typeface="游明朝体 Pr6N R" panose="02020400000000000000" pitchFamily="18" charset="-128"/>
              </a:rPr>
              <a:t>e-</a:t>
            </a:r>
            <a:r>
              <a:rPr lang="en-US" altLang="ja-JP" sz="1100" dirty="0" err="1">
                <a:latin typeface="游明朝体 Pr6N R" panose="02020400000000000000" pitchFamily="18" charset="-128"/>
                <a:ea typeface="游明朝体 Pr6N R" panose="02020400000000000000" pitchFamily="18" charset="-128"/>
              </a:rPr>
              <a:t>gaikokujin</a:t>
            </a:r>
            <a:r>
              <a:rPr lang="ja-JP" altLang="en-US" sz="1100" dirty="0">
                <a:latin typeface="游明朝体 Pr6N R" panose="02020400000000000000" pitchFamily="18" charset="-128"/>
                <a:ea typeface="游明朝体 Pr6N R" panose="02020400000000000000" pitchFamily="18" charset="-128"/>
              </a:rPr>
              <a:t>」の</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会員に対し、調査を実施しています。</a:t>
            </a: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現在、</a:t>
            </a:r>
            <a:r>
              <a:rPr lang="en-US" altLang="ja-JP" sz="1400" dirty="0">
                <a:latin typeface="游明朝体 Pr6N R" panose="02020400000000000000" pitchFamily="18" charset="-128"/>
                <a:ea typeface="游明朝体 Pr6N R" panose="02020400000000000000" pitchFamily="18" charset="-128"/>
              </a:rPr>
              <a:t>146</a:t>
            </a:r>
            <a:r>
              <a:rPr lang="ja-JP" altLang="en-US" sz="1400" dirty="0">
                <a:latin typeface="游明朝体 Pr6N R" panose="02020400000000000000" pitchFamily="18" charset="-128"/>
                <a:ea typeface="游明朝体 Pr6N R" panose="02020400000000000000" pitchFamily="18" charset="-128"/>
              </a:rPr>
              <a:t>ヶ国</a:t>
            </a:r>
            <a:r>
              <a:rPr lang="ja-JP" altLang="en-US" sz="1100" dirty="0">
                <a:latin typeface="游明朝体 Pr6N R" panose="02020400000000000000" pitchFamily="18" charset="-128"/>
                <a:ea typeface="游明朝体 Pr6N R" panose="02020400000000000000" pitchFamily="18" charset="-128"/>
              </a:rPr>
              <a:t>、</a:t>
            </a:r>
            <a:r>
              <a:rPr lang="en-US" altLang="ja-JP" sz="1400" dirty="0">
                <a:latin typeface="游明朝体 Pr6N R" panose="02020400000000000000" pitchFamily="18" charset="-128"/>
                <a:ea typeface="游明朝体 Pr6N R" panose="02020400000000000000" pitchFamily="18" charset="-128"/>
              </a:rPr>
              <a:t>10,000</a:t>
            </a:r>
            <a:r>
              <a:rPr lang="ja-JP" altLang="en-US" sz="1400" dirty="0">
                <a:latin typeface="游明朝体 Pr6N R" panose="02020400000000000000" pitchFamily="18" charset="-128"/>
                <a:ea typeface="游明朝体 Pr6N R" panose="02020400000000000000" pitchFamily="18" charset="-128"/>
              </a:rPr>
              <a:t>名超</a:t>
            </a:r>
            <a:r>
              <a:rPr lang="ja-JP" altLang="en-US" sz="1100" dirty="0">
                <a:latin typeface="游明朝体 Pr6N R" panose="02020400000000000000" pitchFamily="18" charset="-128"/>
                <a:ea typeface="游明朝体 Pr6N R" panose="02020400000000000000" pitchFamily="18" charset="-128"/>
              </a:rPr>
              <a:t>の在日外国人の方が登録。</a:t>
            </a:r>
            <a:endParaRPr lang="en-US" altLang="ja-JP" sz="1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100" dirty="0">
                <a:latin typeface="游明朝体 Pr6N R" panose="02020400000000000000" pitchFamily="18" charset="-128"/>
                <a:ea typeface="游明朝体 Pr6N R" panose="02020400000000000000" pitchFamily="18" charset="-128"/>
              </a:rPr>
              <a:t>調査に伴う通訳や翻訳もあわせて承ります。</a:t>
            </a:r>
          </a:p>
        </p:txBody>
      </p:sp>
      <p:sp>
        <p:nvSpPr>
          <p:cNvPr id="13" name="コンテンツ プレースホルダー 1">
            <a:extLst>
              <a:ext uri="{FF2B5EF4-FFF2-40B4-BE49-F238E27FC236}">
                <a16:creationId xmlns:a16="http://schemas.microsoft.com/office/drawing/2014/main" id="{D185BA26-D119-93D6-B09C-2BFDBBBE232A}"/>
              </a:ext>
            </a:extLst>
          </p:cNvPr>
          <p:cNvSpPr txBox="1">
            <a:spLocks/>
          </p:cNvSpPr>
          <p:nvPr/>
        </p:nvSpPr>
        <p:spPr>
          <a:xfrm>
            <a:off x="782173" y="4616780"/>
            <a:ext cx="4048908" cy="22250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200" dirty="0">
                <a:solidFill>
                  <a:srgbClr val="4AB82B"/>
                </a:solidFill>
                <a:latin typeface="Meiryo UI" panose="020B0604030504040204" pitchFamily="50" charset="-128"/>
                <a:ea typeface="Meiryo UI" panose="020B0604030504040204" pitchFamily="50" charset="-128"/>
              </a:rPr>
              <a:t>テーマ一覧</a:t>
            </a:r>
            <a:endParaRPr lang="en-US" altLang="ja-JP" sz="1200" dirty="0">
              <a:solidFill>
                <a:srgbClr val="4AB82B"/>
              </a:solidFill>
              <a:latin typeface="Meiryo UI" panose="020B0604030504040204" pitchFamily="50" charset="-128"/>
              <a:ea typeface="Meiryo UI" panose="020B0604030504040204" pitchFamily="50" charset="-128"/>
            </a:endParaRPr>
          </a:p>
          <a:p>
            <a:pPr marL="0" indent="0">
              <a:lnSpc>
                <a:spcPct val="100000"/>
              </a:lnSpc>
              <a:buFont typeface="Arial" panose="020B0604020202020204" pitchFamily="34" charset="0"/>
              <a:buNone/>
            </a:pPr>
            <a:r>
              <a:rPr lang="ja-JP" altLang="en-US" sz="1100" dirty="0">
                <a:solidFill>
                  <a:srgbClr val="4AB82B"/>
                </a:solidFill>
                <a:latin typeface="Meiryo UI" panose="020B0604030504040204" pitchFamily="50" charset="-128"/>
                <a:ea typeface="Meiryo UI" panose="020B0604030504040204" pitchFamily="50" charset="-128"/>
              </a:rPr>
              <a:t>・　疾患</a:t>
            </a:r>
            <a:endParaRPr lang="en-US" altLang="ja-JP" sz="1100" dirty="0">
              <a:solidFill>
                <a:srgbClr val="4AB82B"/>
              </a:solidFill>
              <a:latin typeface="Meiryo UI" panose="020B0604030504040204" pitchFamily="50" charset="-128"/>
              <a:ea typeface="Meiryo UI" panose="020B0604030504040204" pitchFamily="50" charset="-128"/>
            </a:endParaRPr>
          </a:p>
          <a:p>
            <a:pPr marL="0" indent="0">
              <a:lnSpc>
                <a:spcPct val="100000"/>
              </a:lnSpc>
              <a:buFont typeface="Arial" panose="020B0604020202020204" pitchFamily="34" charset="0"/>
              <a:buNone/>
            </a:pPr>
            <a:r>
              <a:rPr lang="ja-JP" altLang="en-US" sz="1100" dirty="0">
                <a:solidFill>
                  <a:srgbClr val="4AB82B"/>
                </a:solidFill>
                <a:latin typeface="Meiryo UI" panose="020B0604030504040204" pitchFamily="50" charset="-128"/>
                <a:ea typeface="Meiryo UI" panose="020B0604030504040204" pitchFamily="50" charset="-128"/>
              </a:rPr>
              <a:t>・　携帯キャリア（デバイス）</a:t>
            </a:r>
            <a:endParaRPr lang="en-US" altLang="ja-JP" sz="1100" dirty="0">
              <a:solidFill>
                <a:srgbClr val="4AB82B"/>
              </a:solidFill>
              <a:latin typeface="Meiryo UI" panose="020B0604030504040204" pitchFamily="50" charset="-128"/>
              <a:ea typeface="Meiryo UI" panose="020B0604030504040204" pitchFamily="50" charset="-128"/>
            </a:endParaRPr>
          </a:p>
          <a:p>
            <a:pPr marL="0" indent="0">
              <a:lnSpc>
                <a:spcPct val="100000"/>
              </a:lnSpc>
              <a:buFont typeface="Arial" panose="020B0604020202020204" pitchFamily="34" charset="0"/>
              <a:buNone/>
            </a:pPr>
            <a:r>
              <a:rPr lang="ja-JP" altLang="en-US" sz="1100" dirty="0">
                <a:solidFill>
                  <a:srgbClr val="4AB82B"/>
                </a:solidFill>
                <a:latin typeface="Meiryo UI" panose="020B0604030504040204" pitchFamily="50" charset="-128"/>
                <a:ea typeface="Meiryo UI" panose="020B0604030504040204" pitchFamily="50" charset="-128"/>
              </a:rPr>
              <a:t>・　子ども　・　住居　・　車</a:t>
            </a:r>
          </a:p>
          <a:p>
            <a:pPr marL="0" indent="0">
              <a:lnSpc>
                <a:spcPct val="100000"/>
              </a:lnSpc>
              <a:buFont typeface="Arial" panose="020B0604020202020204" pitchFamily="34" charset="0"/>
              <a:buNone/>
            </a:pPr>
            <a:r>
              <a:rPr lang="ja-JP" altLang="en-US" sz="1100" dirty="0">
                <a:solidFill>
                  <a:srgbClr val="4AB82B"/>
                </a:solidFill>
                <a:latin typeface="Meiryo UI" panose="020B0604030504040204" pitchFamily="50" charset="-128"/>
                <a:ea typeface="Meiryo UI" panose="020B0604030504040204" pitchFamily="50" charset="-128"/>
              </a:rPr>
              <a:t>・　</a:t>
            </a:r>
            <a:r>
              <a:rPr lang="en-US" altLang="ja-JP" sz="1100" dirty="0">
                <a:solidFill>
                  <a:srgbClr val="4AB82B"/>
                </a:solidFill>
                <a:latin typeface="Meiryo UI" panose="020B0604030504040204" pitchFamily="50" charset="-128"/>
                <a:ea typeface="Meiryo UI" panose="020B0604030504040204" pitchFamily="50" charset="-128"/>
              </a:rPr>
              <a:t>B</a:t>
            </a:r>
            <a:r>
              <a:rPr lang="ja-JP" altLang="en-US" sz="1100" dirty="0">
                <a:solidFill>
                  <a:srgbClr val="4AB82B"/>
                </a:solidFill>
                <a:latin typeface="Meiryo UI" panose="020B0604030504040204" pitchFamily="50" charset="-128"/>
                <a:ea typeface="Meiryo UI" panose="020B0604030504040204" pitchFamily="50" charset="-128"/>
              </a:rPr>
              <a:t> </a:t>
            </a:r>
            <a:r>
              <a:rPr lang="en-US" altLang="ja-JP" sz="1100" dirty="0">
                <a:solidFill>
                  <a:srgbClr val="4AB82B"/>
                </a:solidFill>
                <a:latin typeface="Meiryo UI" panose="020B0604030504040204" pitchFamily="50" charset="-128"/>
                <a:ea typeface="Meiryo UI" panose="020B0604030504040204" pitchFamily="50" charset="-128"/>
              </a:rPr>
              <a:t>to</a:t>
            </a:r>
            <a:r>
              <a:rPr lang="ja-JP" altLang="en-US" sz="1100" dirty="0">
                <a:solidFill>
                  <a:srgbClr val="4AB82B"/>
                </a:solidFill>
                <a:latin typeface="Meiryo UI" panose="020B0604030504040204" pitchFamily="50" charset="-128"/>
                <a:ea typeface="Meiryo UI" panose="020B0604030504040204" pitchFamily="50" charset="-128"/>
              </a:rPr>
              <a:t> </a:t>
            </a:r>
            <a:r>
              <a:rPr lang="en-US" altLang="ja-JP" sz="1100" dirty="0">
                <a:solidFill>
                  <a:srgbClr val="4AB82B"/>
                </a:solidFill>
                <a:latin typeface="Meiryo UI" panose="020B0604030504040204" pitchFamily="50" charset="-128"/>
                <a:ea typeface="Meiryo UI" panose="020B0604030504040204" pitchFamily="50" charset="-128"/>
              </a:rPr>
              <a:t>B</a:t>
            </a:r>
            <a:r>
              <a:rPr lang="ja-JP" altLang="en-US" sz="1100" dirty="0">
                <a:solidFill>
                  <a:srgbClr val="4AB82B"/>
                </a:solidFill>
                <a:latin typeface="Meiryo UI" panose="020B0604030504040204" pitchFamily="50" charset="-128"/>
                <a:ea typeface="Meiryo UI" panose="020B0604030504040204" pitchFamily="50" charset="-128"/>
              </a:rPr>
              <a:t>　   ・　たばこ</a:t>
            </a:r>
            <a:endParaRPr lang="ja-JP" altLang="en-US" sz="1200" dirty="0">
              <a:solidFill>
                <a:srgbClr val="4AB82B"/>
              </a:solidFill>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7E612290-8FBB-4A49-4089-AE4DA7D1CFB6}"/>
              </a:ext>
            </a:extLst>
          </p:cNvPr>
          <p:cNvPicPr>
            <a:picLocks noChangeAspect="1"/>
          </p:cNvPicPr>
          <p:nvPr/>
        </p:nvPicPr>
        <p:blipFill rotWithShape="1">
          <a:blip r:embed="rId3"/>
          <a:srcRect l="40635" r="35750" b="25947"/>
          <a:stretch/>
        </p:blipFill>
        <p:spPr>
          <a:xfrm>
            <a:off x="3819997" y="4638569"/>
            <a:ext cx="1064823" cy="1436343"/>
          </a:xfrm>
          <a:prstGeom prst="rect">
            <a:avLst/>
          </a:prstGeom>
        </p:spPr>
      </p:pic>
      <p:sp>
        <p:nvSpPr>
          <p:cNvPr id="19" name="コンテンツ プレースホルダー 1">
            <a:extLst>
              <a:ext uri="{FF2B5EF4-FFF2-40B4-BE49-F238E27FC236}">
                <a16:creationId xmlns:a16="http://schemas.microsoft.com/office/drawing/2014/main" id="{A2E2F160-9310-8915-A781-8C1A7161E888}"/>
              </a:ext>
            </a:extLst>
          </p:cNvPr>
          <p:cNvSpPr txBox="1">
            <a:spLocks/>
          </p:cNvSpPr>
          <p:nvPr/>
        </p:nvSpPr>
        <p:spPr>
          <a:xfrm>
            <a:off x="5376684" y="1788728"/>
            <a:ext cx="1255879" cy="7642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3200" dirty="0">
                <a:latin typeface="游明朝体 Pr6N R" panose="02020400000000000000" pitchFamily="18" charset="-128"/>
                <a:ea typeface="游明朝体 Pr6N R" panose="02020400000000000000" pitchFamily="18" charset="-128"/>
              </a:rPr>
              <a:t>1800</a:t>
            </a:r>
            <a:endParaRPr lang="ja-JP" altLang="en-US" sz="2000" dirty="0">
              <a:latin typeface="游明朝体 Pr6N R" panose="02020400000000000000" pitchFamily="18" charset="-128"/>
              <a:ea typeface="游明朝体 Pr6N R" panose="02020400000000000000" pitchFamily="18" charset="-128"/>
            </a:endParaRPr>
          </a:p>
        </p:txBody>
      </p:sp>
    </p:spTree>
    <p:extLst>
      <p:ext uri="{BB962C8B-B14F-4D97-AF65-F5344CB8AC3E}">
        <p14:creationId xmlns:p14="http://schemas.microsoft.com/office/powerpoint/2010/main" val="396057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B1DBE-6578-3076-5C50-2FC524C21668}"/>
            </a:ext>
          </a:extLst>
        </p:cNvPr>
        <p:cNvGrpSpPr/>
        <p:nvPr/>
      </p:nvGrpSpPr>
      <p:grpSpPr>
        <a:xfrm>
          <a:off x="0" y="0"/>
          <a:ext cx="0" cy="0"/>
          <a:chOff x="0" y="0"/>
          <a:chExt cx="0" cy="0"/>
        </a:xfrm>
      </p:grpSpPr>
      <p:sp>
        <p:nvSpPr>
          <p:cNvPr id="3" name="コンテンツ プレースホルダー 1">
            <a:extLst>
              <a:ext uri="{FF2B5EF4-FFF2-40B4-BE49-F238E27FC236}">
                <a16:creationId xmlns:a16="http://schemas.microsoft.com/office/drawing/2014/main" id="{F9BD635A-3276-652C-BE14-994A7F6A25A0}"/>
              </a:ext>
            </a:extLst>
          </p:cNvPr>
          <p:cNvSpPr txBox="1">
            <a:spLocks/>
          </p:cNvSpPr>
          <p:nvPr/>
        </p:nvSpPr>
        <p:spPr>
          <a:xfrm>
            <a:off x="289710" y="1727578"/>
            <a:ext cx="6512306" cy="3388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600" dirty="0">
                <a:latin typeface="游明朝体 Pr6N R" panose="02020400000000000000" pitchFamily="18" charset="-128"/>
                <a:ea typeface="游明朝体 Pr6N R" panose="02020400000000000000" pitchFamily="18" charset="-128"/>
              </a:rPr>
              <a:t>モニター規約を一部抜粋してご紹介します</a:t>
            </a:r>
          </a:p>
        </p:txBody>
      </p:sp>
      <p:sp>
        <p:nvSpPr>
          <p:cNvPr id="4" name="コンテンツ プレースホルダー 1">
            <a:extLst>
              <a:ext uri="{FF2B5EF4-FFF2-40B4-BE49-F238E27FC236}">
                <a16:creationId xmlns:a16="http://schemas.microsoft.com/office/drawing/2014/main" id="{43DEBC44-F4F3-CA9B-E520-7567E0CF0C6B}"/>
              </a:ext>
            </a:extLst>
          </p:cNvPr>
          <p:cNvSpPr txBox="1">
            <a:spLocks/>
          </p:cNvSpPr>
          <p:nvPr/>
        </p:nvSpPr>
        <p:spPr>
          <a:xfrm>
            <a:off x="700929" y="2259781"/>
            <a:ext cx="4618193" cy="34039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200" b="1" dirty="0">
                <a:latin typeface="游明朝体 Pr6N R" panose="02020400000000000000" pitchFamily="18" charset="-128"/>
                <a:ea typeface="游明朝体 Pr6N R" panose="02020400000000000000" pitchFamily="18" charset="-128"/>
              </a:rPr>
              <a:t>第</a:t>
            </a:r>
            <a:r>
              <a:rPr lang="en-US" altLang="ja-JP" sz="1200" b="1" dirty="0">
                <a:latin typeface="游明朝体 Pr6N R" panose="02020400000000000000" pitchFamily="18" charset="-128"/>
                <a:ea typeface="游明朝体 Pr6N R" panose="02020400000000000000" pitchFamily="18" charset="-128"/>
              </a:rPr>
              <a:t>2</a:t>
            </a:r>
            <a:r>
              <a:rPr lang="ja-JP" altLang="en-US" sz="1200" b="1" dirty="0">
                <a:latin typeface="游明朝体 Pr6N R" panose="02020400000000000000" pitchFamily="18" charset="-128"/>
                <a:ea typeface="游明朝体 Pr6N R" panose="02020400000000000000" pitchFamily="18" charset="-128"/>
              </a:rPr>
              <a:t>条　モニター会員</a:t>
            </a: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①「モニター会員」とは、本規約を承認の上、インターネットで入会手続きを完了し、当社に登録を承認された方をいいます。なお、代理による登録、同一の個人による登録（重複登録）は一切認めないものとします。</a:t>
            </a: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②前項に定める入会手続を完了しても、当社がモニター会員として承認することを不適当と判断した場合、当社は登録を承認しないことができるものとし、また、承認後であっても承認を取り消すことができ、当該モニター会員に通知しないものとします。</a:t>
            </a: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③前項に該当した場合は当該モニター会員にアンケートの配信停止ができるものとします。</a:t>
            </a:r>
          </a:p>
        </p:txBody>
      </p:sp>
      <p:sp>
        <p:nvSpPr>
          <p:cNvPr id="6" name="コンテンツ プレースホルダー 1">
            <a:extLst>
              <a:ext uri="{FF2B5EF4-FFF2-40B4-BE49-F238E27FC236}">
                <a16:creationId xmlns:a16="http://schemas.microsoft.com/office/drawing/2014/main" id="{9B23A07E-BAA5-191A-B382-ED28731F4994}"/>
              </a:ext>
            </a:extLst>
          </p:cNvPr>
          <p:cNvSpPr txBox="1">
            <a:spLocks/>
          </p:cNvSpPr>
          <p:nvPr/>
        </p:nvSpPr>
        <p:spPr>
          <a:xfrm>
            <a:off x="5909838" y="2259781"/>
            <a:ext cx="5581233" cy="43621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200" b="1" dirty="0">
                <a:latin typeface="游明朝体 Pr6N R" panose="02020400000000000000" pitchFamily="18" charset="-128"/>
                <a:ea typeface="游明朝体 Pr6N R" panose="02020400000000000000" pitchFamily="18" charset="-128"/>
              </a:rPr>
              <a:t>第</a:t>
            </a:r>
            <a:r>
              <a:rPr lang="en-US" altLang="ja-JP" sz="1200" b="1" dirty="0">
                <a:latin typeface="游明朝体 Pr6N R" panose="02020400000000000000" pitchFamily="18" charset="-128"/>
                <a:ea typeface="游明朝体 Pr6N R" panose="02020400000000000000" pitchFamily="18" charset="-128"/>
              </a:rPr>
              <a:t>11</a:t>
            </a:r>
            <a:r>
              <a:rPr lang="ja-JP" altLang="en-US" sz="1200" b="1" dirty="0">
                <a:latin typeface="游明朝体 Pr6N R" panose="02020400000000000000" pitchFamily="18" charset="-128"/>
                <a:ea typeface="游明朝体 Pr6N R" panose="02020400000000000000" pitchFamily="18" charset="-128"/>
              </a:rPr>
              <a:t>条　守秘義務</a:t>
            </a: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①モニター会員は、回答を求められたアンケートに回答したか否かにかかわらず、当該アンケートを通じて知り得た情報について守秘義務を負うものとします。ここで言う「守秘義務」とは、アンケートへの回答内容を当社以外の第三者に一切漏らさない義務、ならびに、アンケートの質問文の内容その他を通じて知り得た情報ならびにアンケート質問上に使用されているテキスト・データ、画像データ及びその他すべてのデータを、いかなる手段・方法によっても当社以外の第三者へ漏洩せず、かつアンケートへの回答以外のいかなる目的にも使用・転用しない義務を含みます。</a:t>
            </a: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②モニター会員の故意・過失にかかわらず守秘義務違反により、当社又は第三者に損害が発生した場合は、損害の一部又は全部を負担していただくものとします。守秘義務違反は、当社からの許可なく、調査に関する秘匿情報を他言のほか、インターネット掲示板に書いたり、ブログや</a:t>
            </a:r>
            <a:r>
              <a:rPr lang="en-US" altLang="ja-JP" sz="1200" dirty="0">
                <a:latin typeface="游明朝体 Pr6N R" panose="02020400000000000000" pitchFamily="18" charset="-128"/>
                <a:ea typeface="游明朝体 Pr6N R" panose="02020400000000000000" pitchFamily="18" charset="-128"/>
              </a:rPr>
              <a:t>SNS</a:t>
            </a:r>
            <a:r>
              <a:rPr lang="ja-JP" altLang="en-US" sz="1200" dirty="0">
                <a:latin typeface="游明朝体 Pr6N R" panose="02020400000000000000" pitchFamily="18" charset="-128"/>
                <a:ea typeface="游明朝体 Pr6N R" panose="02020400000000000000" pitchFamily="18" charset="-128"/>
              </a:rPr>
              <a:t>に載せたり、雑誌等の取材に応じ発言したこと等が含まれます。</a:t>
            </a: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③調査で利用するためモニター会員の自宅に配送されたテスト品について、調査終了後返却することに事前に同意していたにもかかわらず、期日までに返却されず、これにより当社又は第三者に損害が発生した場合は、損害の一部又は全部を負担していただく場合があります。</a:t>
            </a: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④本条に定めるモニターの守秘義務は、第</a:t>
            </a:r>
            <a:r>
              <a:rPr lang="en-US" altLang="ja-JP" sz="1200" dirty="0">
                <a:latin typeface="游明朝体 Pr6N R" panose="02020400000000000000" pitchFamily="18" charset="-128"/>
                <a:ea typeface="游明朝体 Pr6N R" panose="02020400000000000000" pitchFamily="18" charset="-128"/>
              </a:rPr>
              <a:t>7</a:t>
            </a:r>
            <a:r>
              <a:rPr lang="ja-JP" altLang="en-US" sz="1200" dirty="0">
                <a:latin typeface="游明朝体 Pr6N R" panose="02020400000000000000" pitchFamily="18" charset="-128"/>
                <a:ea typeface="游明朝体 Pr6N R" panose="02020400000000000000" pitchFamily="18" charset="-128"/>
              </a:rPr>
              <a:t>条の所定の退会手続き完了後又は、第</a:t>
            </a:r>
            <a:r>
              <a:rPr lang="en-US" altLang="ja-JP" sz="1200" dirty="0">
                <a:latin typeface="游明朝体 Pr6N R" panose="02020400000000000000" pitchFamily="18" charset="-128"/>
                <a:ea typeface="游明朝体 Pr6N R" panose="02020400000000000000" pitchFamily="18" charset="-128"/>
              </a:rPr>
              <a:t>11</a:t>
            </a:r>
            <a:r>
              <a:rPr lang="ja-JP" altLang="en-US" sz="1200" dirty="0">
                <a:latin typeface="游明朝体 Pr6N R" panose="02020400000000000000" pitchFamily="18" charset="-128"/>
                <a:ea typeface="游明朝体 Pr6N R" panose="02020400000000000000" pitchFamily="18" charset="-128"/>
              </a:rPr>
              <a:t>条所定のモニター資格の抹消後においても消滅しないものとします。</a:t>
            </a:r>
          </a:p>
        </p:txBody>
      </p:sp>
      <p:sp>
        <p:nvSpPr>
          <p:cNvPr id="2" name="テキスト ボックス 1">
            <a:extLst>
              <a:ext uri="{FF2B5EF4-FFF2-40B4-BE49-F238E27FC236}">
                <a16:creationId xmlns:a16="http://schemas.microsoft.com/office/drawing/2014/main" id="{45E4E8CA-BAF0-C0A1-CB5F-E9111BC09C60}"/>
              </a:ext>
            </a:extLst>
          </p:cNvPr>
          <p:cNvSpPr txBox="1"/>
          <p:nvPr/>
        </p:nvSpPr>
        <p:spPr>
          <a:xfrm>
            <a:off x="570523" y="149622"/>
            <a:ext cx="6337353"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モニター</a:t>
            </a:r>
            <a:endPar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モニター規約</a:t>
            </a:r>
            <a:endParaRPr kumimoji="1" lang="ja-JP" altLang="en-US" sz="1400" dirty="0">
              <a:solidFill>
                <a:schemeClr val="bg1"/>
              </a:solidFill>
              <a:latin typeface="游明朝体 Pr6N R" panose="02020400000000000000" pitchFamily="18" charset="-128"/>
              <a:ea typeface="游明朝体 Pr6N R" panose="02020400000000000000" pitchFamily="18" charset="-128"/>
            </a:endParaRPr>
          </a:p>
        </p:txBody>
      </p:sp>
    </p:spTree>
    <p:extLst>
      <p:ext uri="{BB962C8B-B14F-4D97-AF65-F5344CB8AC3E}">
        <p14:creationId xmlns:p14="http://schemas.microsoft.com/office/powerpoint/2010/main" val="2529017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B1DBE-6578-3076-5C50-2FC524C21668}"/>
            </a:ext>
          </a:extLst>
        </p:cNvPr>
        <p:cNvGrpSpPr/>
        <p:nvPr/>
      </p:nvGrpSpPr>
      <p:grpSpPr>
        <a:xfrm>
          <a:off x="0" y="0"/>
          <a:ext cx="0" cy="0"/>
          <a:chOff x="0" y="0"/>
          <a:chExt cx="0" cy="0"/>
        </a:xfrm>
      </p:grpSpPr>
      <p:sp>
        <p:nvSpPr>
          <p:cNvPr id="3" name="コンテンツ プレースホルダー 1">
            <a:extLst>
              <a:ext uri="{FF2B5EF4-FFF2-40B4-BE49-F238E27FC236}">
                <a16:creationId xmlns:a16="http://schemas.microsoft.com/office/drawing/2014/main" id="{F9BD635A-3276-652C-BE14-994A7F6A25A0}"/>
              </a:ext>
            </a:extLst>
          </p:cNvPr>
          <p:cNvSpPr txBox="1">
            <a:spLocks/>
          </p:cNvSpPr>
          <p:nvPr/>
        </p:nvSpPr>
        <p:spPr>
          <a:xfrm>
            <a:off x="400753" y="2168562"/>
            <a:ext cx="5454383" cy="42322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全国に約</a:t>
            </a:r>
            <a:r>
              <a:rPr lang="en-US" altLang="ja-JP" sz="1400" dirty="0">
                <a:latin typeface="游明朝体 Pr6N R" panose="02020400000000000000" pitchFamily="18" charset="-128"/>
                <a:ea typeface="游明朝体 Pr6N R" panose="02020400000000000000" pitchFamily="18" charset="-128"/>
              </a:rPr>
              <a:t>102</a:t>
            </a:r>
            <a:r>
              <a:rPr lang="ja-JP" altLang="en-US" sz="1400" dirty="0">
                <a:latin typeface="游明朝体 Pr6N R" panose="02020400000000000000" pitchFamily="18" charset="-128"/>
                <a:ea typeface="游明朝体 Pr6N R" panose="02020400000000000000" pitchFamily="18" charset="-128"/>
              </a:rPr>
              <a:t>万人</a:t>
            </a:r>
            <a:r>
              <a:rPr lang="en-US" altLang="ja-JP" sz="1400" dirty="0">
                <a:latin typeface="游明朝体 Pr6N R" panose="02020400000000000000" pitchFamily="18" charset="-128"/>
                <a:ea typeface="游明朝体 Pr6N R" panose="02020400000000000000" pitchFamily="18" charset="-128"/>
              </a:rPr>
              <a:t>(2024</a:t>
            </a:r>
            <a:r>
              <a:rPr lang="ja-JP" altLang="en-US" sz="1400" dirty="0">
                <a:latin typeface="游明朝体 Pr6N R" panose="02020400000000000000" pitchFamily="18" charset="-128"/>
                <a:ea typeface="游明朝体 Pr6N R" panose="02020400000000000000" pitchFamily="18" charset="-128"/>
              </a:rPr>
              <a:t>年</a:t>
            </a:r>
            <a:r>
              <a:rPr lang="en-US" altLang="ja-JP" sz="1400" dirty="0">
                <a:latin typeface="游明朝体 Pr6N R" panose="02020400000000000000" pitchFamily="18" charset="-128"/>
                <a:ea typeface="游明朝体 Pr6N R" panose="02020400000000000000" pitchFamily="18" charset="-128"/>
              </a:rPr>
              <a:t>6</a:t>
            </a:r>
            <a:r>
              <a:rPr lang="ja-JP" altLang="en-US" sz="1400" dirty="0">
                <a:latin typeface="游明朝体 Pr6N R" panose="02020400000000000000" pitchFamily="18" charset="-128"/>
                <a:ea typeface="游明朝体 Pr6N R" panose="02020400000000000000" pitchFamily="18" charset="-128"/>
              </a:rPr>
              <a:t>月現在</a:t>
            </a:r>
            <a:r>
              <a:rPr lang="en-US" altLang="ja-JP" sz="1400" dirty="0">
                <a:latin typeface="游明朝体 Pr6N R" panose="02020400000000000000" pitchFamily="18" charset="-128"/>
                <a:ea typeface="游明朝体 Pr6N R" panose="02020400000000000000" pitchFamily="18" charset="-128"/>
              </a:rPr>
              <a:t>)</a:t>
            </a:r>
            <a:r>
              <a:rPr lang="ja-JP" altLang="en-US" sz="1400" dirty="0">
                <a:latin typeface="游明朝体 Pr6N R" panose="02020400000000000000" pitchFamily="18" charset="-128"/>
                <a:ea typeface="游明朝体 Pr6N R" panose="02020400000000000000" pitchFamily="18" charset="-128"/>
              </a:rPr>
              <a:t>のパネルを有し、国内でも大規模な自社パネル基盤を構築しています。</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全国</a:t>
            </a:r>
            <a:r>
              <a:rPr lang="en-US" altLang="ja-JP" sz="1400" dirty="0">
                <a:latin typeface="游明朝体 Pr6N R" panose="02020400000000000000" pitchFamily="18" charset="-128"/>
                <a:ea typeface="游明朝体 Pr6N R" panose="02020400000000000000" pitchFamily="18" charset="-128"/>
              </a:rPr>
              <a:t>500</a:t>
            </a:r>
            <a:r>
              <a:rPr lang="ja-JP" altLang="en-US" sz="1400" dirty="0">
                <a:latin typeface="游明朝体 Pr6N R" panose="02020400000000000000" pitchFamily="18" charset="-128"/>
                <a:ea typeface="游明朝体 Pr6N R" panose="02020400000000000000" pitchFamily="18" charset="-128"/>
              </a:rPr>
              <a:t>以上の様々なジャンルの</a:t>
            </a:r>
            <a:r>
              <a:rPr lang="en-US" altLang="ja-JP" sz="1400" dirty="0">
                <a:latin typeface="游明朝体 Pr6N R" panose="02020400000000000000" pitchFamily="18" charset="-128"/>
                <a:ea typeface="游明朝体 Pr6N R" panose="02020400000000000000" pitchFamily="18" charset="-128"/>
              </a:rPr>
              <a:t>WEB</a:t>
            </a:r>
            <a:r>
              <a:rPr lang="ja-JP" altLang="en-US" sz="1400" dirty="0">
                <a:latin typeface="游明朝体 Pr6N R" panose="02020400000000000000" pitchFamily="18" charset="-128"/>
                <a:ea typeface="游明朝体 Pr6N R" panose="02020400000000000000" pitchFamily="18" charset="-128"/>
              </a:rPr>
              <a:t>サイトから、アフィリエイトプログラムを通じて、随時パネル募集を行いつつ、属性に偏りが発生しないよう努めています。そのパネルの属性については、性年代別にバランスの取れた構成比となっています。</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600" b="1" dirty="0">
                <a:latin typeface="游明朝体 Pr6N R" panose="02020400000000000000" pitchFamily="18" charset="-128"/>
                <a:ea typeface="游明朝体 Pr6N R" panose="02020400000000000000" pitchFamily="18" charset="-128"/>
              </a:rPr>
              <a:t>➀</a:t>
            </a:r>
            <a:r>
              <a:rPr lang="ja-JP" altLang="en-US" sz="1400" dirty="0">
                <a:latin typeface="游明朝体 Pr6N R" panose="02020400000000000000" pitchFamily="18" charset="-128"/>
                <a:ea typeface="游明朝体 Pr6N R" panose="02020400000000000000" pitchFamily="18" charset="-128"/>
              </a:rPr>
              <a:t>アフィリエイト広告個人のブログや映画サイト、旅行サイト、スポーツサイトのような「趣味のサイト」や「コミュニティーサイト」など</a:t>
            </a:r>
            <a:r>
              <a:rPr lang="en-US" altLang="ja-JP" sz="1400" dirty="0">
                <a:latin typeface="游明朝体 Pr6N R" panose="02020400000000000000" pitchFamily="18" charset="-128"/>
                <a:ea typeface="游明朝体 Pr6N R" panose="02020400000000000000" pitchFamily="18" charset="-128"/>
              </a:rPr>
              <a:t>2000</a:t>
            </a:r>
            <a:r>
              <a:rPr lang="ja-JP" altLang="en-US" sz="1400" dirty="0">
                <a:latin typeface="游明朝体 Pr6N R" panose="02020400000000000000" pitchFamily="18" charset="-128"/>
                <a:ea typeface="游明朝体 Pr6N R" panose="02020400000000000000" pitchFamily="18" charset="-128"/>
              </a:rPr>
              <a:t>以上のサイトにバナーを設置いただき、募集しています。</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600" b="1" dirty="0">
                <a:latin typeface="游明朝体 Pr6N R" panose="02020400000000000000" pitchFamily="18" charset="-128"/>
                <a:ea typeface="游明朝体 Pr6N R" panose="02020400000000000000" pitchFamily="18" charset="-128"/>
              </a:rPr>
              <a:t>②</a:t>
            </a:r>
            <a:r>
              <a:rPr lang="en-US" altLang="ja-JP" sz="1400" dirty="0">
                <a:latin typeface="游明朝体 Pr6N R" panose="02020400000000000000" pitchFamily="18" charset="-128"/>
                <a:ea typeface="游明朝体 Pr6N R" panose="02020400000000000000" pitchFamily="18" charset="-128"/>
              </a:rPr>
              <a:t>SEO</a:t>
            </a:r>
            <a:r>
              <a:rPr lang="ja-JP" altLang="en-US" sz="1400" dirty="0">
                <a:latin typeface="游明朝体 Pr6N R" panose="02020400000000000000" pitchFamily="18" charset="-128"/>
                <a:ea typeface="游明朝体 Pr6N R" panose="02020400000000000000" pitchFamily="18" charset="-128"/>
              </a:rPr>
              <a:t>対策近年は</a:t>
            </a:r>
            <a:r>
              <a:rPr lang="en-US" altLang="ja-JP" sz="1400" dirty="0">
                <a:latin typeface="游明朝体 Pr6N R" panose="02020400000000000000" pitchFamily="18" charset="-128"/>
                <a:ea typeface="游明朝体 Pr6N R" panose="02020400000000000000" pitchFamily="18" charset="-128"/>
              </a:rPr>
              <a:t>SEO</a:t>
            </a:r>
            <a:r>
              <a:rPr lang="ja-JP" altLang="en-US" sz="1400" dirty="0">
                <a:latin typeface="游明朝体 Pr6N R" panose="02020400000000000000" pitchFamily="18" charset="-128"/>
                <a:ea typeface="游明朝体 Pr6N R" panose="02020400000000000000" pitchFamily="18" charset="-128"/>
              </a:rPr>
              <a:t>対策にも力を入れ、自然検索による新規登録数も増えております。自然検索で登録した会員は親和性の高いワードで検索しているため、登録後アンケート回答を継続していただける方の比率が比較的に高い傾向にあります。</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600" b="1" dirty="0">
                <a:latin typeface="游明朝体 Pr6N R" panose="02020400000000000000" pitchFamily="18" charset="-128"/>
                <a:ea typeface="游明朝体 Pr6N R" panose="02020400000000000000" pitchFamily="18" charset="-128"/>
              </a:rPr>
              <a:t>③</a:t>
            </a:r>
            <a:r>
              <a:rPr lang="ja-JP" altLang="en-US" sz="1400" dirty="0">
                <a:latin typeface="游明朝体 Pr6N R" panose="02020400000000000000" pitchFamily="18" charset="-128"/>
                <a:ea typeface="游明朝体 Pr6N R" panose="02020400000000000000" pitchFamily="18" charset="-128"/>
              </a:rPr>
              <a:t>お友達紹介ご登録いただいているモニター様のお友達やご家族へ紹介頂き、ご登録を頂いています。</a:t>
            </a:r>
            <a:endParaRPr lang="en-US" altLang="ja-JP" sz="1400" dirty="0">
              <a:latin typeface="游明朝体 Pr6N R" panose="02020400000000000000" pitchFamily="18" charset="-128"/>
              <a:ea typeface="游明朝体 Pr6N R" panose="02020400000000000000" pitchFamily="18" charset="-128"/>
            </a:endParaRPr>
          </a:p>
        </p:txBody>
      </p:sp>
      <p:sp>
        <p:nvSpPr>
          <p:cNvPr id="2" name="コンテンツ プレースホルダー 1">
            <a:extLst>
              <a:ext uri="{FF2B5EF4-FFF2-40B4-BE49-F238E27FC236}">
                <a16:creationId xmlns:a16="http://schemas.microsoft.com/office/drawing/2014/main" id="{317DDEB3-2569-D3AC-83E0-3ECA0589091C}"/>
              </a:ext>
            </a:extLst>
          </p:cNvPr>
          <p:cNvSpPr txBox="1">
            <a:spLocks/>
          </p:cNvSpPr>
          <p:nvPr/>
        </p:nvSpPr>
        <p:spPr>
          <a:xfrm>
            <a:off x="6234317" y="2168561"/>
            <a:ext cx="5556930" cy="35339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・回答データの目視によるチェック</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（不適切回答者・参加者のブラックリスト化）</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・属性情報更新の義務化</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（最終更新日から</a:t>
            </a:r>
            <a:r>
              <a:rPr lang="en-US" altLang="ja-JP" sz="1400" dirty="0">
                <a:latin typeface="游明朝体 Pr6N R" panose="02020400000000000000" pitchFamily="18" charset="-128"/>
                <a:ea typeface="游明朝体 Pr6N R" panose="02020400000000000000" pitchFamily="18" charset="-128"/>
              </a:rPr>
              <a:t>1</a:t>
            </a:r>
            <a:r>
              <a:rPr lang="ja-JP" altLang="en-US" sz="1400" dirty="0">
                <a:latin typeface="游明朝体 Pr6N R" panose="02020400000000000000" pitchFamily="18" charset="-128"/>
                <a:ea typeface="游明朝体 Pr6N R" panose="02020400000000000000" pitchFamily="18" charset="-128"/>
              </a:rPr>
              <a:t>年更新を義務化）</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・不達メールアドレスの不正化</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・重複登録者の目視チェック、全データベースの重複チェック　</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en-US" altLang="ja-JP" sz="1400" dirty="0">
                <a:latin typeface="游明朝体 Pr6N R" panose="02020400000000000000" pitchFamily="18" charset="-128"/>
                <a:ea typeface="游明朝体 Pr6N R" panose="02020400000000000000" pitchFamily="18" charset="-128"/>
              </a:rPr>
              <a:t>※</a:t>
            </a:r>
            <a:r>
              <a:rPr lang="ja-JP" altLang="en-US" sz="1400" dirty="0">
                <a:latin typeface="游明朝体 Pr6N R" panose="02020400000000000000" pitchFamily="18" charset="-128"/>
                <a:ea typeface="游明朝体 Pr6N R" panose="02020400000000000000" pitchFamily="18" charset="-128"/>
              </a:rPr>
              <a:t>以下はリクルーティング案件にて実施</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・電話による内容確認と受け応えによる見極め、前日確認</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・調査参加履歴の管理と案件ごとのチェック</a:t>
            </a:r>
          </a:p>
        </p:txBody>
      </p:sp>
      <p:sp>
        <p:nvSpPr>
          <p:cNvPr id="4" name="テキスト ボックス 3">
            <a:extLst>
              <a:ext uri="{FF2B5EF4-FFF2-40B4-BE49-F238E27FC236}">
                <a16:creationId xmlns:a16="http://schemas.microsoft.com/office/drawing/2014/main" id="{009DA95A-195E-5A6F-42AB-27C23D4F0F98}"/>
              </a:ext>
            </a:extLst>
          </p:cNvPr>
          <p:cNvSpPr txBox="1"/>
          <p:nvPr/>
        </p:nvSpPr>
        <p:spPr>
          <a:xfrm>
            <a:off x="570523" y="149622"/>
            <a:ext cx="8357346" cy="95410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000" dirty="0">
                <a:solidFill>
                  <a:prstClr val="white"/>
                </a:solidFill>
                <a:latin typeface="游明朝体 Pr6N R" panose="02020400000000000000" pitchFamily="18" charset="-128"/>
                <a:ea typeface="游明朝体 Pr6N R" panose="02020400000000000000" pitchFamily="18" charset="-128"/>
              </a:rPr>
              <a:t>モニター</a:t>
            </a:r>
            <a:endParaRPr kumimoji="1" lang="en-US" altLang="ja-JP"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lang="ja-JP" altLang="en-US" dirty="0">
                <a:solidFill>
                  <a:schemeClr val="bg1"/>
                </a:solidFill>
                <a:latin typeface="游明朝体 Pr6N R" panose="02020400000000000000" pitchFamily="18" charset="-128"/>
                <a:ea typeface="游明朝体 Pr6N R" panose="02020400000000000000" pitchFamily="18" charset="-128"/>
              </a:rPr>
              <a:t>モニター募集方法・品質向上について</a:t>
            </a:r>
            <a:endParaRPr kumimoji="1" lang="ja-JP" altLang="en-US" dirty="0">
              <a:solidFill>
                <a:schemeClr val="bg1"/>
              </a:solidFill>
              <a:latin typeface="游明朝体 Pr6N R" panose="02020400000000000000" pitchFamily="18" charset="-128"/>
              <a:ea typeface="游明朝体 Pr6N R" panose="02020400000000000000" pitchFamily="18" charset="-128"/>
            </a:endParaRPr>
          </a:p>
        </p:txBody>
      </p:sp>
      <p:sp>
        <p:nvSpPr>
          <p:cNvPr id="5" name="コンテンツ プレースホルダー 1">
            <a:extLst>
              <a:ext uri="{FF2B5EF4-FFF2-40B4-BE49-F238E27FC236}">
                <a16:creationId xmlns:a16="http://schemas.microsoft.com/office/drawing/2014/main" id="{3FDA9EB3-8F2C-9FB3-10A9-6E3BACAA97BA}"/>
              </a:ext>
            </a:extLst>
          </p:cNvPr>
          <p:cNvSpPr txBox="1">
            <a:spLocks/>
          </p:cNvSpPr>
          <p:nvPr/>
        </p:nvSpPr>
        <p:spPr>
          <a:xfrm>
            <a:off x="189958" y="1669389"/>
            <a:ext cx="5529198" cy="3388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600" dirty="0">
                <a:latin typeface="游明朝体 Pr6N R" panose="02020400000000000000" pitchFamily="18" charset="-128"/>
                <a:ea typeface="游明朝体 Pr6N R" panose="02020400000000000000" pitchFamily="18" charset="-128"/>
              </a:rPr>
              <a:t>―</a:t>
            </a:r>
            <a:r>
              <a:rPr lang="ja-JP" altLang="en-US" sz="1600" dirty="0">
                <a:latin typeface="游明朝体 Pr6N R" panose="02020400000000000000" pitchFamily="18" charset="-128"/>
                <a:ea typeface="游明朝体 Pr6N R" panose="02020400000000000000" pitchFamily="18" charset="-128"/>
              </a:rPr>
              <a:t>　</a:t>
            </a:r>
            <a:r>
              <a:rPr lang="en-US" altLang="ja-JP" sz="1600" dirty="0">
                <a:latin typeface="游明朝体 Pr6N R" panose="02020400000000000000" pitchFamily="18" charset="-128"/>
                <a:ea typeface="游明朝体 Pr6N R" panose="02020400000000000000" pitchFamily="18" charset="-128"/>
              </a:rPr>
              <a:t>D style web</a:t>
            </a:r>
            <a:r>
              <a:rPr lang="ja-JP" altLang="en-US" sz="1600" dirty="0">
                <a:latin typeface="游明朝体 Pr6N R" panose="02020400000000000000" pitchFamily="18" charset="-128"/>
                <a:ea typeface="游明朝体 Pr6N R" panose="02020400000000000000" pitchFamily="18" charset="-128"/>
              </a:rPr>
              <a:t>アンケートモニターの募集方法について</a:t>
            </a:r>
            <a:endParaRPr lang="en-US" altLang="ja-JP" sz="1600" dirty="0">
              <a:latin typeface="游明朝体 Pr6N R" panose="02020400000000000000" pitchFamily="18" charset="-128"/>
              <a:ea typeface="游明朝体 Pr6N R" panose="02020400000000000000" pitchFamily="18" charset="-128"/>
            </a:endParaRPr>
          </a:p>
        </p:txBody>
      </p:sp>
      <p:sp>
        <p:nvSpPr>
          <p:cNvPr id="6" name="コンテンツ プレースホルダー 1">
            <a:extLst>
              <a:ext uri="{FF2B5EF4-FFF2-40B4-BE49-F238E27FC236}">
                <a16:creationId xmlns:a16="http://schemas.microsoft.com/office/drawing/2014/main" id="{30612C59-3613-7667-ABDA-3AD93494454E}"/>
              </a:ext>
            </a:extLst>
          </p:cNvPr>
          <p:cNvSpPr txBox="1">
            <a:spLocks/>
          </p:cNvSpPr>
          <p:nvPr/>
        </p:nvSpPr>
        <p:spPr>
          <a:xfrm>
            <a:off x="6096000" y="1669389"/>
            <a:ext cx="5529198" cy="33880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600" dirty="0">
                <a:latin typeface="游明朝体 Pr6N R" panose="02020400000000000000" pitchFamily="18" charset="-128"/>
                <a:ea typeface="游明朝体 Pr6N R" panose="02020400000000000000" pitchFamily="18" charset="-128"/>
              </a:rPr>
              <a:t>―</a:t>
            </a:r>
            <a:r>
              <a:rPr lang="ja-JP" altLang="en-US" sz="1600" dirty="0">
                <a:latin typeface="游明朝体 Pr6N R" panose="02020400000000000000" pitchFamily="18" charset="-128"/>
                <a:ea typeface="游明朝体 Pr6N R" panose="02020400000000000000" pitchFamily="18" charset="-128"/>
              </a:rPr>
              <a:t>　アンケートモニターの品質向上について</a:t>
            </a:r>
          </a:p>
        </p:txBody>
      </p:sp>
    </p:spTree>
    <p:extLst>
      <p:ext uri="{BB962C8B-B14F-4D97-AF65-F5344CB8AC3E}">
        <p14:creationId xmlns:p14="http://schemas.microsoft.com/office/powerpoint/2010/main" val="6569372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7AEC8-6AAB-6520-700F-62B15A69988B}"/>
            </a:ext>
          </a:extLst>
        </p:cNvPr>
        <p:cNvGrpSpPr/>
        <p:nvPr/>
      </p:nvGrpSpPr>
      <p:grpSpPr>
        <a:xfrm>
          <a:off x="0" y="0"/>
          <a:ext cx="0" cy="0"/>
          <a:chOff x="0" y="0"/>
          <a:chExt cx="0" cy="0"/>
        </a:xfrm>
      </p:grpSpPr>
      <p:sp>
        <p:nvSpPr>
          <p:cNvPr id="21" name="正方形/長方形 20">
            <a:extLst>
              <a:ext uri="{FF2B5EF4-FFF2-40B4-BE49-F238E27FC236}">
                <a16:creationId xmlns:a16="http://schemas.microsoft.com/office/drawing/2014/main" id="{8DEFB5B1-EBA7-8A5C-0F32-5B94D32D186E}"/>
              </a:ext>
            </a:extLst>
          </p:cNvPr>
          <p:cNvSpPr/>
          <p:nvPr/>
        </p:nvSpPr>
        <p:spPr>
          <a:xfrm>
            <a:off x="8130540" y="2877423"/>
            <a:ext cx="2956560" cy="170185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3263B9BD-C4DB-719F-ECF6-47450C9F5569}"/>
              </a:ext>
            </a:extLst>
          </p:cNvPr>
          <p:cNvSpPr/>
          <p:nvPr/>
        </p:nvSpPr>
        <p:spPr>
          <a:xfrm>
            <a:off x="8130540" y="4790651"/>
            <a:ext cx="2956560" cy="1400254"/>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B90A70D-B0BA-3FEE-A044-8CC83FF6FC1D}"/>
              </a:ext>
            </a:extLst>
          </p:cNvPr>
          <p:cNvSpPr txBox="1"/>
          <p:nvPr/>
        </p:nvSpPr>
        <p:spPr>
          <a:xfrm>
            <a:off x="570523" y="124685"/>
            <a:ext cx="4940815"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000" dirty="0">
                <a:solidFill>
                  <a:prstClr val="white"/>
                </a:solidFill>
                <a:latin typeface="游明朝体 Pr6N R" panose="02020400000000000000" pitchFamily="18" charset="-128"/>
                <a:ea typeface="游明朝体 Pr6N R" panose="02020400000000000000" pitchFamily="18" charset="-128"/>
              </a:rPr>
              <a:t>画面システム</a:t>
            </a:r>
            <a:endParaRPr kumimoji="1" lang="en-US" altLang="ja-JP" dirty="0">
              <a:solidFill>
                <a:schemeClr val="bg1"/>
              </a:solidFill>
              <a:latin typeface="游明朝体 Pr6N R" panose="02020400000000000000" pitchFamily="18" charset="-128"/>
              <a:ea typeface="游明朝体 Pr6N R" panose="02020400000000000000" pitchFamily="18" charset="-128"/>
            </a:endParaRPr>
          </a:p>
        </p:txBody>
      </p:sp>
      <p:sp>
        <p:nvSpPr>
          <p:cNvPr id="2" name="コンテンツ プレースホルダー 1">
            <a:extLst>
              <a:ext uri="{FF2B5EF4-FFF2-40B4-BE49-F238E27FC236}">
                <a16:creationId xmlns:a16="http://schemas.microsoft.com/office/drawing/2014/main" id="{030AACE8-E52C-94A4-B059-678FC13AAA7A}"/>
              </a:ext>
            </a:extLst>
          </p:cNvPr>
          <p:cNvSpPr txBox="1">
            <a:spLocks/>
          </p:cNvSpPr>
          <p:nvPr/>
        </p:nvSpPr>
        <p:spPr>
          <a:xfrm>
            <a:off x="782172" y="2560073"/>
            <a:ext cx="7470288" cy="607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dirty="0">
                <a:latin typeface="游明朝体 Pr6N R" panose="02020400000000000000" pitchFamily="18" charset="-128"/>
                <a:ea typeface="游明朝体 Pr6N R" panose="02020400000000000000" pitchFamily="18" charset="-128"/>
              </a:rPr>
              <a:t>高度なロジックを扱えるアンケートシステム「</a:t>
            </a:r>
            <a:r>
              <a:rPr lang="en-US" altLang="ja-JP" sz="1800" dirty="0">
                <a:latin typeface="游明朝体 Pr6N R" panose="02020400000000000000" pitchFamily="18" charset="-128"/>
                <a:ea typeface="游明朝体 Pr6N R" panose="02020400000000000000" pitchFamily="18" charset="-128"/>
              </a:rPr>
              <a:t>ORCA</a:t>
            </a:r>
            <a:r>
              <a:rPr lang="ja-JP" altLang="en-US" sz="1800" dirty="0">
                <a:latin typeface="游明朝体 Pr6N R" panose="02020400000000000000" pitchFamily="18" charset="-128"/>
                <a:ea typeface="游明朝体 Pr6N R" panose="02020400000000000000" pitchFamily="18" charset="-128"/>
              </a:rPr>
              <a:t>」を使用</a:t>
            </a:r>
          </a:p>
        </p:txBody>
      </p:sp>
      <p:sp>
        <p:nvSpPr>
          <p:cNvPr id="3" name="コンテンツ プレースホルダー 1">
            <a:extLst>
              <a:ext uri="{FF2B5EF4-FFF2-40B4-BE49-F238E27FC236}">
                <a16:creationId xmlns:a16="http://schemas.microsoft.com/office/drawing/2014/main" id="{F880AD0C-0DE1-83E7-6FFB-A312144B3653}"/>
              </a:ext>
            </a:extLst>
          </p:cNvPr>
          <p:cNvSpPr txBox="1">
            <a:spLocks/>
          </p:cNvSpPr>
          <p:nvPr/>
        </p:nvSpPr>
        <p:spPr>
          <a:xfrm>
            <a:off x="943536" y="3079049"/>
            <a:ext cx="7308924" cy="34181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400" dirty="0">
                <a:latin typeface="游明朝体 Pr6N R" panose="02020400000000000000" pitchFamily="18" charset="-128"/>
                <a:ea typeface="游明朝体 Pr6N R" panose="02020400000000000000" pitchFamily="18" charset="-128"/>
              </a:rPr>
              <a:t>―</a:t>
            </a: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ORCA</a:t>
            </a:r>
            <a:r>
              <a:rPr lang="ja-JP" altLang="en-US" sz="1400" dirty="0">
                <a:latin typeface="游明朝体 Pr6N R" panose="02020400000000000000" pitchFamily="18" charset="-128"/>
                <a:ea typeface="游明朝体 Pr6N R" panose="02020400000000000000" pitchFamily="18" charset="-128"/>
              </a:rPr>
              <a:t>の特徴</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1.</a:t>
            </a:r>
            <a:r>
              <a:rPr lang="ja-JP" altLang="en-US" sz="1400" dirty="0">
                <a:latin typeface="游明朝体 Pr6N R" panose="02020400000000000000" pitchFamily="18" charset="-128"/>
                <a:ea typeface="游明朝体 Pr6N R" panose="02020400000000000000" pitchFamily="18" charset="-128"/>
              </a:rPr>
              <a:t>　複雑な分岐に対応</a:t>
            </a: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2.</a:t>
            </a:r>
            <a:r>
              <a:rPr lang="ja-JP" altLang="en-US" sz="1400" dirty="0">
                <a:latin typeface="游明朝体 Pr6N R" panose="02020400000000000000" pitchFamily="18" charset="-128"/>
                <a:ea typeface="游明朝体 Pr6N R" panose="02020400000000000000" pitchFamily="18" charset="-128"/>
              </a:rPr>
              <a:t>　選択肢の絞り込みなど、柔軟な画面制御・調査ロジックに対応可能</a:t>
            </a: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3.</a:t>
            </a:r>
            <a:r>
              <a:rPr lang="ja-JP" altLang="en-US" sz="1400" dirty="0">
                <a:latin typeface="游明朝体 Pr6N R" panose="02020400000000000000" pitchFamily="18" charset="-128"/>
                <a:ea typeface="游明朝体 Pr6N R" panose="02020400000000000000" pitchFamily="18" charset="-128"/>
              </a:rPr>
              <a:t>　細かな割付設定が可能</a:t>
            </a: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4.</a:t>
            </a:r>
            <a:r>
              <a:rPr lang="ja-JP" altLang="en-US" sz="1400" dirty="0">
                <a:latin typeface="游明朝体 Pr6N R" panose="02020400000000000000" pitchFamily="18" charset="-128"/>
                <a:ea typeface="游明朝体 Pr6N R" panose="02020400000000000000" pitchFamily="18" charset="-128"/>
              </a:rPr>
              <a:t>　自由にカスタムができるシステムのため、お客様の細かな要望にも対応可能</a:t>
            </a:r>
          </a:p>
          <a:p>
            <a:pPr marL="0" indent="0">
              <a:lnSpc>
                <a:spcPct val="100000"/>
              </a:lnSpc>
              <a:buFont typeface="Arial" panose="020B0604020202020204" pitchFamily="34" charset="0"/>
              <a:buNone/>
            </a:pPr>
            <a:endParaRPr lang="en-US" altLang="ja-JP" sz="10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000" dirty="0">
                <a:latin typeface="游明朝体 Pr6N R" panose="02020400000000000000" pitchFamily="18" charset="-128"/>
                <a:ea typeface="游明朝体 Pr6N R" panose="02020400000000000000" pitchFamily="18" charset="-128"/>
              </a:rPr>
              <a:t>例　・分岐が多く、回答内容によって設問表示が変わる繰り返し設問が多数ある</a:t>
            </a:r>
          </a:p>
          <a:p>
            <a:pPr marL="0" indent="0">
              <a:lnSpc>
                <a:spcPct val="100000"/>
              </a:lnSpc>
              <a:buFont typeface="Arial" panose="020B0604020202020204" pitchFamily="34" charset="0"/>
              <a:buNone/>
            </a:pPr>
            <a:r>
              <a:rPr lang="ja-JP" altLang="en-US" sz="1000" dirty="0">
                <a:latin typeface="游明朝体 Pr6N R" panose="02020400000000000000" pitchFamily="18" charset="-128"/>
                <a:ea typeface="游明朝体 Pr6N R" panose="02020400000000000000" pitchFamily="18" charset="-128"/>
              </a:rPr>
              <a:t>　　・選択肢がかなり多くあるがプルダウン形式で回答させたい</a:t>
            </a:r>
          </a:p>
          <a:p>
            <a:pPr marL="0" indent="0">
              <a:lnSpc>
                <a:spcPct val="100000"/>
              </a:lnSpc>
              <a:buFont typeface="Arial" panose="020B0604020202020204" pitchFamily="34" charset="0"/>
              <a:buNone/>
            </a:pPr>
            <a:r>
              <a:rPr lang="ja-JP" altLang="en-US" sz="1000" dirty="0">
                <a:latin typeface="游明朝体 Pr6N R" panose="02020400000000000000" pitchFamily="18" charset="-128"/>
                <a:ea typeface="游明朝体 Pr6N R" panose="02020400000000000000" pitchFamily="18" charset="-128"/>
              </a:rPr>
              <a:t>　　・顧客満足度調査でお店のロゴやコーポレートカラーを全ページに表示したい</a:t>
            </a:r>
          </a:p>
        </p:txBody>
      </p:sp>
      <p:sp>
        <p:nvSpPr>
          <p:cNvPr id="19" name="コンテンツ プレースホルダー 1">
            <a:extLst>
              <a:ext uri="{FF2B5EF4-FFF2-40B4-BE49-F238E27FC236}">
                <a16:creationId xmlns:a16="http://schemas.microsoft.com/office/drawing/2014/main" id="{03ED5F91-FBC2-7DCB-428E-A540ACB023E0}"/>
              </a:ext>
            </a:extLst>
          </p:cNvPr>
          <p:cNvSpPr txBox="1">
            <a:spLocks/>
          </p:cNvSpPr>
          <p:nvPr/>
        </p:nvSpPr>
        <p:spPr>
          <a:xfrm>
            <a:off x="8130540" y="2967645"/>
            <a:ext cx="3613224" cy="18592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050" dirty="0">
                <a:latin typeface="游明朝体 Pr6N R" panose="02020400000000000000" pitchFamily="18" charset="-128"/>
                <a:ea typeface="游明朝体 Pr6N R" panose="02020400000000000000" pitchFamily="18" charset="-128"/>
              </a:rPr>
              <a:t>―</a:t>
            </a:r>
            <a:r>
              <a:rPr lang="ja-JP" altLang="en-US" sz="1050" dirty="0">
                <a:latin typeface="游明朝体 Pr6N R" panose="02020400000000000000" pitchFamily="18" charset="-128"/>
                <a:ea typeface="游明朝体 Pr6N R" panose="02020400000000000000" pitchFamily="18" charset="-128"/>
              </a:rPr>
              <a:t>　診断結果</a:t>
            </a:r>
          </a:p>
          <a:p>
            <a:pPr marL="0" indent="0">
              <a:lnSpc>
                <a:spcPct val="100000"/>
              </a:lnSpc>
              <a:buFont typeface="Arial" panose="020B0604020202020204" pitchFamily="34" charset="0"/>
              <a:buNone/>
            </a:pPr>
            <a:r>
              <a:rPr lang="ja-JP" altLang="en-US" sz="900" dirty="0">
                <a:latin typeface="游明朝体 Pr6N R" panose="02020400000000000000" pitchFamily="18" charset="-128"/>
                <a:ea typeface="游明朝体 Pr6N R" panose="02020400000000000000" pitchFamily="18" charset="-128"/>
              </a:rPr>
              <a:t>アプリケーション診断（</a:t>
            </a:r>
            <a:r>
              <a:rPr lang="en-US" altLang="ja-JP" sz="900" dirty="0">
                <a:latin typeface="游明朝体 Pr6N R" panose="02020400000000000000" pitchFamily="18" charset="-128"/>
                <a:ea typeface="游明朝体 Pr6N R" panose="02020400000000000000" pitchFamily="18" charset="-128"/>
              </a:rPr>
              <a:t>ver2.4.10)</a:t>
            </a:r>
          </a:p>
          <a:p>
            <a:pPr marL="0" indent="0">
              <a:lnSpc>
                <a:spcPct val="100000"/>
              </a:lnSpc>
              <a:buFont typeface="Arial" panose="020B0604020202020204" pitchFamily="34" charset="0"/>
              <a:buNone/>
            </a:pPr>
            <a:r>
              <a:rPr lang="en-US" altLang="ja-JP" sz="900" dirty="0">
                <a:latin typeface="游明朝体 Pr6N R" panose="02020400000000000000" pitchFamily="18" charset="-128"/>
                <a:ea typeface="游明朝体 Pr6N R" panose="02020400000000000000" pitchFamily="18" charset="-128"/>
              </a:rPr>
              <a:t> </a:t>
            </a:r>
            <a:r>
              <a:rPr lang="ja-JP" altLang="en-US" sz="900" dirty="0">
                <a:latin typeface="游明朝体 Pr6N R" panose="02020400000000000000" pitchFamily="18" charset="-128"/>
                <a:ea typeface="游明朝体 Pr6N R" panose="02020400000000000000" pitchFamily="18" charset="-128"/>
              </a:rPr>
              <a:t>セキュリティ診断ソフト </a:t>
            </a:r>
            <a:r>
              <a:rPr lang="en-US" altLang="ja-JP" sz="900" dirty="0" err="1">
                <a:latin typeface="游明朝体 Pr6N R" panose="02020400000000000000" pitchFamily="18" charset="-128"/>
                <a:ea typeface="游明朝体 Pr6N R" panose="02020400000000000000" pitchFamily="18" charset="-128"/>
              </a:rPr>
              <a:t>AppScan</a:t>
            </a:r>
            <a:endParaRPr lang="en-US" altLang="ja-JP" sz="9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en-US" altLang="ja-JP" sz="900" dirty="0">
                <a:latin typeface="游明朝体 Pr6N R" panose="02020400000000000000" pitchFamily="18" charset="-128"/>
                <a:ea typeface="游明朝体 Pr6N R" panose="02020400000000000000" pitchFamily="18" charset="-128"/>
              </a:rPr>
              <a:t> </a:t>
            </a:r>
            <a:r>
              <a:rPr lang="ja-JP" altLang="en-US" sz="900" dirty="0">
                <a:latin typeface="游明朝体 Pr6N R" panose="02020400000000000000" pitchFamily="18" charset="-128"/>
                <a:ea typeface="游明朝体 Pr6N R" panose="02020400000000000000" pitchFamily="18" charset="-128"/>
              </a:rPr>
              <a:t>診断対象 </a:t>
            </a:r>
            <a:r>
              <a:rPr lang="en-US" altLang="ja-JP" sz="900" dirty="0">
                <a:latin typeface="游明朝体 Pr6N R" panose="02020400000000000000" pitchFamily="18" charset="-128"/>
                <a:ea typeface="游明朝体 Pr6N R" panose="02020400000000000000" pitchFamily="18" charset="-128"/>
              </a:rPr>
              <a:t>ORCA</a:t>
            </a:r>
            <a:r>
              <a:rPr lang="ja-JP" altLang="en-US" sz="900" dirty="0">
                <a:latin typeface="游明朝体 Pr6N R" panose="02020400000000000000" pitchFamily="18" charset="-128"/>
                <a:ea typeface="游明朝体 Pr6N R" panose="02020400000000000000" pitchFamily="18" charset="-128"/>
              </a:rPr>
              <a:t>管理画面およびアンケート画面</a:t>
            </a:r>
          </a:p>
          <a:p>
            <a:pPr marL="0" indent="0">
              <a:lnSpc>
                <a:spcPct val="100000"/>
              </a:lnSpc>
              <a:buFont typeface="Arial" panose="020B0604020202020204" pitchFamily="34" charset="0"/>
              <a:buNone/>
            </a:pPr>
            <a:r>
              <a:rPr lang="ja-JP" altLang="en-US" sz="900" dirty="0">
                <a:latin typeface="游明朝体 Pr6N R" panose="02020400000000000000" pitchFamily="18" charset="-128"/>
                <a:ea typeface="游明朝体 Pr6N R" panose="02020400000000000000" pitchFamily="18" charset="-128"/>
              </a:rPr>
              <a:t> 診断日時 </a:t>
            </a:r>
            <a:r>
              <a:rPr lang="en-US" altLang="ja-JP" sz="900" dirty="0">
                <a:latin typeface="游明朝体 Pr6N R" panose="02020400000000000000" pitchFamily="18" charset="-128"/>
                <a:ea typeface="游明朝体 Pr6N R" panose="02020400000000000000" pitchFamily="18" charset="-128"/>
              </a:rPr>
              <a:t>2023/12/22</a:t>
            </a:r>
          </a:p>
          <a:p>
            <a:pPr marL="0" indent="0">
              <a:lnSpc>
                <a:spcPct val="100000"/>
              </a:lnSpc>
              <a:buFont typeface="Arial" panose="020B0604020202020204" pitchFamily="34" charset="0"/>
              <a:buNone/>
            </a:pPr>
            <a:r>
              <a:rPr lang="en-US" altLang="ja-JP" sz="900" dirty="0">
                <a:latin typeface="游明朝体 Pr6N R" panose="02020400000000000000" pitchFamily="18" charset="-128"/>
                <a:ea typeface="游明朝体 Pr6N R" panose="02020400000000000000" pitchFamily="18" charset="-128"/>
              </a:rPr>
              <a:t> </a:t>
            </a:r>
            <a:r>
              <a:rPr lang="ja-JP" altLang="en-US" sz="900" dirty="0">
                <a:latin typeface="游明朝体 Pr6N R" panose="02020400000000000000" pitchFamily="18" charset="-128"/>
                <a:ea typeface="游明朝体 Pr6N R" panose="02020400000000000000" pitchFamily="18" charset="-128"/>
              </a:rPr>
              <a:t>診断結果 重大な問題なし（中重大度 の問題 </a:t>
            </a:r>
            <a:r>
              <a:rPr lang="en-US" altLang="ja-JP" sz="900" dirty="0">
                <a:latin typeface="游明朝体 Pr6N R" panose="02020400000000000000" pitchFamily="18" charset="-128"/>
                <a:ea typeface="游明朝体 Pr6N R" panose="02020400000000000000" pitchFamily="18" charset="-128"/>
              </a:rPr>
              <a:t>3</a:t>
            </a:r>
            <a:r>
              <a:rPr lang="ja-JP" altLang="en-US" sz="900" dirty="0">
                <a:latin typeface="游明朝体 Pr6N R" panose="02020400000000000000" pitchFamily="18" charset="-128"/>
                <a:ea typeface="游明朝体 Pr6N R" panose="02020400000000000000" pitchFamily="18" charset="-128"/>
              </a:rPr>
              <a:t>）</a:t>
            </a:r>
          </a:p>
        </p:txBody>
      </p:sp>
      <p:sp>
        <p:nvSpPr>
          <p:cNvPr id="20" name="コンテンツ プレースホルダー 1">
            <a:extLst>
              <a:ext uri="{FF2B5EF4-FFF2-40B4-BE49-F238E27FC236}">
                <a16:creationId xmlns:a16="http://schemas.microsoft.com/office/drawing/2014/main" id="{73C851E3-3623-C480-FE7B-917DB40F1DB2}"/>
              </a:ext>
            </a:extLst>
          </p:cNvPr>
          <p:cNvSpPr txBox="1">
            <a:spLocks/>
          </p:cNvSpPr>
          <p:nvPr/>
        </p:nvSpPr>
        <p:spPr>
          <a:xfrm>
            <a:off x="8130540" y="4826925"/>
            <a:ext cx="3117924" cy="17297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050" dirty="0">
                <a:latin typeface="游明朝体 Pr6N R" panose="02020400000000000000" pitchFamily="18" charset="-128"/>
                <a:ea typeface="游明朝体 Pr6N R" panose="02020400000000000000" pitchFamily="18" charset="-128"/>
              </a:rPr>
              <a:t>―</a:t>
            </a:r>
            <a:r>
              <a:rPr lang="ja-JP" altLang="en-US" sz="1050" dirty="0">
                <a:latin typeface="游明朝体 Pr6N R" panose="02020400000000000000" pitchFamily="18" charset="-128"/>
                <a:ea typeface="游明朝体 Pr6N R" panose="02020400000000000000" pitchFamily="18" charset="-128"/>
              </a:rPr>
              <a:t>　ネットワーク診断</a:t>
            </a:r>
          </a:p>
          <a:p>
            <a:pPr marL="0" indent="0">
              <a:lnSpc>
                <a:spcPct val="100000"/>
              </a:lnSpc>
              <a:buFont typeface="Arial" panose="020B0604020202020204" pitchFamily="34" charset="0"/>
              <a:buNone/>
            </a:pPr>
            <a:r>
              <a:rPr lang="ja-JP" altLang="en-US" sz="900" dirty="0">
                <a:latin typeface="游明朝体 Pr6N R" panose="02020400000000000000" pitchFamily="18" charset="-128"/>
                <a:ea typeface="游明朝体 Pr6N R" panose="02020400000000000000" pitchFamily="18" charset="-128"/>
              </a:rPr>
              <a:t>セキュリティ診断ソフト </a:t>
            </a:r>
            <a:r>
              <a:rPr lang="en-US" altLang="ja-JP" sz="900" dirty="0">
                <a:latin typeface="游明朝体 Pr6N R" panose="02020400000000000000" pitchFamily="18" charset="-128"/>
                <a:ea typeface="游明朝体 Pr6N R" panose="02020400000000000000" pitchFamily="18" charset="-128"/>
              </a:rPr>
              <a:t>NESSUS</a:t>
            </a:r>
          </a:p>
          <a:p>
            <a:pPr marL="0" indent="0">
              <a:lnSpc>
                <a:spcPct val="100000"/>
              </a:lnSpc>
              <a:buFont typeface="Arial" panose="020B0604020202020204" pitchFamily="34" charset="0"/>
              <a:buNone/>
            </a:pPr>
            <a:r>
              <a:rPr lang="en-US" altLang="ja-JP" sz="900" dirty="0">
                <a:latin typeface="游明朝体 Pr6N R" panose="02020400000000000000" pitchFamily="18" charset="-128"/>
                <a:ea typeface="游明朝体 Pr6N R" panose="02020400000000000000" pitchFamily="18" charset="-128"/>
              </a:rPr>
              <a:t> </a:t>
            </a:r>
            <a:r>
              <a:rPr lang="ja-JP" altLang="en-US" sz="900" dirty="0">
                <a:latin typeface="游明朝体 Pr6N R" panose="02020400000000000000" pitchFamily="18" charset="-128"/>
                <a:ea typeface="游明朝体 Pr6N R" panose="02020400000000000000" pitchFamily="18" charset="-128"/>
              </a:rPr>
              <a:t>診断対象 </a:t>
            </a:r>
            <a:r>
              <a:rPr lang="en-US" altLang="ja-JP" sz="900" dirty="0">
                <a:latin typeface="游明朝体 Pr6N R" panose="02020400000000000000" pitchFamily="18" charset="-128"/>
                <a:ea typeface="游明朝体 Pr6N R" panose="02020400000000000000" pitchFamily="18" charset="-128"/>
              </a:rPr>
              <a:t>enq4.dstyleweb.com</a:t>
            </a:r>
          </a:p>
          <a:p>
            <a:pPr marL="0" indent="0">
              <a:lnSpc>
                <a:spcPct val="100000"/>
              </a:lnSpc>
              <a:buFont typeface="Arial" panose="020B0604020202020204" pitchFamily="34" charset="0"/>
              <a:buNone/>
            </a:pPr>
            <a:r>
              <a:rPr lang="en-US" altLang="ja-JP" sz="900" dirty="0">
                <a:latin typeface="游明朝体 Pr6N R" panose="02020400000000000000" pitchFamily="18" charset="-128"/>
                <a:ea typeface="游明朝体 Pr6N R" panose="02020400000000000000" pitchFamily="18" charset="-128"/>
              </a:rPr>
              <a:t> </a:t>
            </a:r>
            <a:r>
              <a:rPr lang="ja-JP" altLang="en-US" sz="900" dirty="0">
                <a:latin typeface="游明朝体 Pr6N R" panose="02020400000000000000" pitchFamily="18" charset="-128"/>
                <a:ea typeface="游明朝体 Pr6N R" panose="02020400000000000000" pitchFamily="18" charset="-128"/>
              </a:rPr>
              <a:t>診断日時 </a:t>
            </a:r>
            <a:r>
              <a:rPr lang="en-US" altLang="ja-JP" sz="900" dirty="0">
                <a:latin typeface="游明朝体 Pr6N R" panose="02020400000000000000" pitchFamily="18" charset="-128"/>
                <a:ea typeface="游明朝体 Pr6N R" panose="02020400000000000000" pitchFamily="18" charset="-128"/>
              </a:rPr>
              <a:t>2024/02/07</a:t>
            </a:r>
          </a:p>
          <a:p>
            <a:pPr marL="0" indent="0">
              <a:lnSpc>
                <a:spcPct val="100000"/>
              </a:lnSpc>
              <a:buFont typeface="Arial" panose="020B0604020202020204" pitchFamily="34" charset="0"/>
              <a:buNone/>
            </a:pPr>
            <a:r>
              <a:rPr lang="en-US" altLang="ja-JP" sz="900" dirty="0">
                <a:latin typeface="游明朝体 Pr6N R" panose="02020400000000000000" pitchFamily="18" charset="-128"/>
                <a:ea typeface="游明朝体 Pr6N R" panose="02020400000000000000" pitchFamily="18" charset="-128"/>
              </a:rPr>
              <a:t> </a:t>
            </a:r>
            <a:r>
              <a:rPr lang="ja-JP" altLang="en-US" sz="900" dirty="0">
                <a:latin typeface="游明朝体 Pr6N R" panose="02020400000000000000" pitchFamily="18" charset="-128"/>
                <a:ea typeface="游明朝体 Pr6N R" panose="02020400000000000000" pitchFamily="18" charset="-128"/>
              </a:rPr>
              <a:t>診断結果 脆弱性なし（</a:t>
            </a:r>
            <a:r>
              <a:rPr lang="en-US" altLang="ja-JP" sz="900" dirty="0">
                <a:latin typeface="游明朝体 Pr6N R" panose="02020400000000000000" pitchFamily="18" charset="-128"/>
                <a:ea typeface="游明朝体 Pr6N R" panose="02020400000000000000" pitchFamily="18" charset="-128"/>
              </a:rPr>
              <a:t>info30</a:t>
            </a:r>
            <a:r>
              <a:rPr lang="ja-JP" altLang="en-US" sz="900" dirty="0">
                <a:latin typeface="游明朝体 Pr6N R" panose="02020400000000000000" pitchFamily="18" charset="-128"/>
                <a:ea typeface="游明朝体 Pr6N R" panose="02020400000000000000" pitchFamily="18" charset="-128"/>
              </a:rPr>
              <a:t>）</a:t>
            </a:r>
            <a:endParaRPr lang="ja-JP" altLang="en-US" sz="1050" dirty="0">
              <a:latin typeface="游明朝体 Pr6N R" panose="02020400000000000000" pitchFamily="18" charset="-128"/>
              <a:ea typeface="游明朝体 Pr6N R" panose="02020400000000000000" pitchFamily="18" charset="-128"/>
            </a:endParaRPr>
          </a:p>
        </p:txBody>
      </p:sp>
      <p:sp>
        <p:nvSpPr>
          <p:cNvPr id="5" name="コンテンツ プレースホルダー 1">
            <a:extLst>
              <a:ext uri="{FF2B5EF4-FFF2-40B4-BE49-F238E27FC236}">
                <a16:creationId xmlns:a16="http://schemas.microsoft.com/office/drawing/2014/main" id="{919AB59C-BCFE-A74C-0F8E-C1BDC9C21794}"/>
              </a:ext>
            </a:extLst>
          </p:cNvPr>
          <p:cNvSpPr txBox="1">
            <a:spLocks/>
          </p:cNvSpPr>
          <p:nvPr/>
        </p:nvSpPr>
        <p:spPr>
          <a:xfrm>
            <a:off x="772237" y="2087953"/>
            <a:ext cx="7718619" cy="607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dirty="0">
                <a:latin typeface="游明朝体 Pr6N R" panose="02020400000000000000" pitchFamily="18" charset="-128"/>
                <a:ea typeface="游明朝体 Pr6N R" panose="02020400000000000000" pitchFamily="18" charset="-128"/>
              </a:rPr>
              <a:t>カスタマイズの幅が非常に広く、標準機能以外に豊富な機能も構築</a:t>
            </a:r>
          </a:p>
        </p:txBody>
      </p:sp>
    </p:spTree>
    <p:extLst>
      <p:ext uri="{BB962C8B-B14F-4D97-AF65-F5344CB8AC3E}">
        <p14:creationId xmlns:p14="http://schemas.microsoft.com/office/powerpoint/2010/main" val="38447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建物の前の海&#10;&#10;低い精度で自動的に生成された説明">
            <a:extLst>
              <a:ext uri="{FF2B5EF4-FFF2-40B4-BE49-F238E27FC236}">
                <a16:creationId xmlns:a16="http://schemas.microsoft.com/office/drawing/2014/main" id="{7798511B-B0A9-F26B-8B6F-2F1643CEC2E9}"/>
              </a:ext>
            </a:extLst>
          </p:cNvPr>
          <p:cNvPicPr>
            <a:picLocks noChangeAspect="1"/>
          </p:cNvPicPr>
          <p:nvPr/>
        </p:nvPicPr>
        <p:blipFill rotWithShape="1">
          <a:blip r:embed="rId2">
            <a:alphaModFix amt="70000"/>
          </a:blip>
          <a:srcRect t="9005" b="48359"/>
          <a:stretch/>
        </p:blipFill>
        <p:spPr>
          <a:xfrm>
            <a:off x="0" y="3295651"/>
            <a:ext cx="12192000" cy="3467100"/>
          </a:xfrm>
          <a:prstGeom prst="rect">
            <a:avLst/>
          </a:prstGeom>
        </p:spPr>
      </p:pic>
      <p:sp>
        <p:nvSpPr>
          <p:cNvPr id="8" name="正方形/長方形 7">
            <a:extLst>
              <a:ext uri="{FF2B5EF4-FFF2-40B4-BE49-F238E27FC236}">
                <a16:creationId xmlns:a16="http://schemas.microsoft.com/office/drawing/2014/main" id="{72BF93C7-1C2B-5061-455D-322F20CFF672}"/>
              </a:ext>
            </a:extLst>
          </p:cNvPr>
          <p:cNvSpPr/>
          <p:nvPr/>
        </p:nvSpPr>
        <p:spPr>
          <a:xfrm>
            <a:off x="-514350" y="1923691"/>
            <a:ext cx="13506450" cy="3229335"/>
          </a:xfrm>
          <a:prstGeom prst="rect">
            <a:avLst/>
          </a:prstGeom>
          <a:gradFill>
            <a:gsLst>
              <a:gs pos="0">
                <a:schemeClr val="bg1"/>
              </a:gs>
              <a:gs pos="100000">
                <a:srgbClr val="E1EDF3"/>
              </a:gs>
            </a:gsLst>
            <a:lin ang="5400000" scaled="1"/>
          </a:gradFill>
          <a:ln>
            <a:noFill/>
          </a:ln>
          <a:effectLst>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D5CF8D17-D301-CEB6-F7AD-58ABB27B8D1E}"/>
              </a:ext>
            </a:extLst>
          </p:cNvPr>
          <p:cNvSpPr txBox="1"/>
          <p:nvPr/>
        </p:nvSpPr>
        <p:spPr>
          <a:xfrm>
            <a:off x="551473" y="2652187"/>
            <a:ext cx="9995877" cy="1317925"/>
          </a:xfrm>
          <a:prstGeom prst="rect">
            <a:avLst/>
          </a:prstGeom>
          <a:noFill/>
        </p:spPr>
        <p:txBody>
          <a:bodyPr wrap="square" rtlCol="0">
            <a:spAutoFit/>
          </a:bodyPr>
          <a:lstStyle/>
          <a:p>
            <a:pPr>
              <a:lnSpc>
                <a:spcPct val="150000"/>
              </a:lnSpc>
            </a:pPr>
            <a:r>
              <a:rPr kumimoji="1" lang="ja-JP" altLang="en-US" sz="2800" dirty="0">
                <a:latin typeface="游明朝体 Pr6N R" panose="02020400000000000000" pitchFamily="18" charset="-128"/>
                <a:ea typeface="游明朝体 Pr6N R" panose="02020400000000000000" pitchFamily="18" charset="-128"/>
              </a:rPr>
              <a:t>マーケティングリサーチで</a:t>
            </a:r>
            <a:endParaRPr kumimoji="1" lang="en-US" altLang="ja-JP" sz="2800" dirty="0">
              <a:latin typeface="游明朝体 Pr6N R" panose="02020400000000000000" pitchFamily="18" charset="-128"/>
              <a:ea typeface="游明朝体 Pr6N R" panose="02020400000000000000" pitchFamily="18" charset="-128"/>
            </a:endParaRPr>
          </a:p>
          <a:p>
            <a:pPr>
              <a:lnSpc>
                <a:spcPct val="150000"/>
              </a:lnSpc>
            </a:pPr>
            <a:r>
              <a:rPr kumimoji="1" lang="ja-JP" altLang="en-US" sz="2800" dirty="0">
                <a:latin typeface="游明朝体 Pr6N R" panose="02020400000000000000" pitchFamily="18" charset="-128"/>
                <a:ea typeface="游明朝体 Pr6N R" panose="02020400000000000000" pitchFamily="18" charset="-128"/>
              </a:rPr>
              <a:t>データに基づいた意思決定を</a:t>
            </a:r>
            <a:endParaRPr kumimoji="1" lang="ja-JP" altLang="en-US" sz="2000" dirty="0">
              <a:latin typeface="游明朝体 Pr6N R" panose="02020400000000000000" pitchFamily="18" charset="-128"/>
              <a:ea typeface="游明朝体 Pr6N R" panose="02020400000000000000" pitchFamily="18" charset="-128"/>
            </a:endParaRPr>
          </a:p>
        </p:txBody>
      </p:sp>
      <p:sp>
        <p:nvSpPr>
          <p:cNvPr id="5" name="テキスト ボックス 4">
            <a:extLst>
              <a:ext uri="{FF2B5EF4-FFF2-40B4-BE49-F238E27FC236}">
                <a16:creationId xmlns:a16="http://schemas.microsoft.com/office/drawing/2014/main" id="{FF689401-8D14-6390-CB73-D74CAE90EDA2}"/>
              </a:ext>
            </a:extLst>
          </p:cNvPr>
          <p:cNvSpPr txBox="1"/>
          <p:nvPr/>
        </p:nvSpPr>
        <p:spPr>
          <a:xfrm>
            <a:off x="6210300" y="3791350"/>
            <a:ext cx="5614265" cy="1497141"/>
          </a:xfrm>
          <a:prstGeom prst="rect">
            <a:avLst/>
          </a:prstGeom>
          <a:noFill/>
        </p:spPr>
        <p:txBody>
          <a:bodyPr wrap="square" rtlCol="0">
            <a:spAutoFit/>
          </a:bodyPr>
          <a:lstStyle/>
          <a:p>
            <a:pPr>
              <a:lnSpc>
                <a:spcPct val="150000"/>
              </a:lnSpc>
            </a:pPr>
            <a:r>
              <a:rPr kumimoji="1" lang="ja-JP" altLang="en-US" sz="1600" dirty="0">
                <a:latin typeface="游明朝体 Pr6N R" panose="02020400000000000000" pitchFamily="18" charset="-128"/>
                <a:ea typeface="游明朝体 Pr6N R" panose="02020400000000000000" pitchFamily="18" charset="-128"/>
              </a:rPr>
              <a:t>サービス理念</a:t>
            </a:r>
            <a:endParaRPr kumimoji="1" lang="en-US" altLang="ja-JP" sz="1600" dirty="0">
              <a:latin typeface="游明朝体 Pr6N R" panose="02020400000000000000" pitchFamily="18" charset="-128"/>
              <a:ea typeface="游明朝体 Pr6N R" panose="02020400000000000000" pitchFamily="18" charset="-128"/>
            </a:endParaRPr>
          </a:p>
          <a:p>
            <a:pPr>
              <a:lnSpc>
                <a:spcPct val="150000"/>
              </a:lnSpc>
            </a:pPr>
            <a:endParaRPr kumimoji="1" lang="en-US" altLang="ja-JP" sz="200" dirty="0">
              <a:latin typeface="游明朝体 Pr6N R" panose="02020400000000000000" pitchFamily="18" charset="-128"/>
              <a:ea typeface="游明朝体 Pr6N R" panose="02020400000000000000" pitchFamily="18" charset="-128"/>
            </a:endParaRPr>
          </a:p>
          <a:p>
            <a:pPr>
              <a:lnSpc>
                <a:spcPct val="150000"/>
              </a:lnSpc>
            </a:pPr>
            <a:r>
              <a:rPr kumimoji="1" lang="ja-JP" altLang="en-US" sz="1100" dirty="0">
                <a:latin typeface="游明朝体 Pr6N R" panose="02020400000000000000" pitchFamily="18" charset="-128"/>
                <a:ea typeface="游明朝体 Pr6N R" panose="02020400000000000000" pitchFamily="18" charset="-128"/>
              </a:rPr>
              <a:t>　</a:t>
            </a:r>
            <a:r>
              <a:rPr kumimoji="1" lang="en-US" altLang="ja-JP" sz="1100" dirty="0">
                <a:latin typeface="游明朝体 Pr6N R" panose="02020400000000000000" pitchFamily="18" charset="-128"/>
                <a:ea typeface="游明朝体 Pr6N R" panose="02020400000000000000" pitchFamily="18" charset="-128"/>
              </a:rPr>
              <a:t>―</a:t>
            </a:r>
            <a:r>
              <a:rPr kumimoji="1" lang="ja-JP" altLang="en-US" sz="1100" dirty="0">
                <a:latin typeface="游明朝体 Pr6N R" panose="02020400000000000000" pitchFamily="18" charset="-128"/>
                <a:ea typeface="游明朝体 Pr6N R" panose="02020400000000000000" pitchFamily="18" charset="-128"/>
              </a:rPr>
              <a:t>　お客様の期待を裏切らないような対応、サービスを提供する</a:t>
            </a:r>
          </a:p>
          <a:p>
            <a:pPr>
              <a:lnSpc>
                <a:spcPct val="150000"/>
              </a:lnSpc>
            </a:pPr>
            <a:r>
              <a:rPr kumimoji="1" lang="ja-JP" altLang="en-US" sz="1100" dirty="0">
                <a:latin typeface="游明朝体 Pr6N R" panose="02020400000000000000" pitchFamily="18" charset="-128"/>
                <a:ea typeface="游明朝体 Pr6N R" panose="02020400000000000000" pitchFamily="18" charset="-128"/>
              </a:rPr>
              <a:t>　</a:t>
            </a:r>
            <a:r>
              <a:rPr kumimoji="1" lang="en-US" altLang="ja-JP" sz="1100" dirty="0">
                <a:latin typeface="游明朝体 Pr6N R" panose="02020400000000000000" pitchFamily="18" charset="-128"/>
                <a:ea typeface="游明朝体 Pr6N R" panose="02020400000000000000" pitchFamily="18" charset="-128"/>
              </a:rPr>
              <a:t>―</a:t>
            </a:r>
            <a:r>
              <a:rPr kumimoji="1" lang="ja-JP" altLang="en-US" sz="1100" dirty="0">
                <a:latin typeface="游明朝体 Pr6N R" panose="02020400000000000000" pitchFamily="18" charset="-128"/>
                <a:ea typeface="游明朝体 Pr6N R" panose="02020400000000000000" pitchFamily="18" charset="-128"/>
              </a:rPr>
              <a:t>　お客様の要望・意向をいち早く理解し、最善の提案・作業をおこなう</a:t>
            </a:r>
          </a:p>
          <a:p>
            <a:pPr>
              <a:lnSpc>
                <a:spcPct val="150000"/>
              </a:lnSpc>
            </a:pPr>
            <a:r>
              <a:rPr kumimoji="1" lang="ja-JP" altLang="en-US" sz="1100" dirty="0">
                <a:latin typeface="游明朝体 Pr6N R" panose="02020400000000000000" pitchFamily="18" charset="-128"/>
                <a:ea typeface="游明朝体 Pr6N R" panose="02020400000000000000" pitchFamily="18" charset="-128"/>
              </a:rPr>
              <a:t>　</a:t>
            </a:r>
            <a:r>
              <a:rPr kumimoji="1" lang="en-US" altLang="ja-JP" sz="1100" dirty="0">
                <a:latin typeface="游明朝体 Pr6N R" panose="02020400000000000000" pitchFamily="18" charset="-128"/>
                <a:ea typeface="游明朝体 Pr6N R" panose="02020400000000000000" pitchFamily="18" charset="-128"/>
              </a:rPr>
              <a:t>―</a:t>
            </a:r>
            <a:r>
              <a:rPr kumimoji="1" lang="ja-JP" altLang="en-US" sz="1100" dirty="0">
                <a:latin typeface="游明朝体 Pr6N R" panose="02020400000000000000" pitchFamily="18" charset="-128"/>
                <a:ea typeface="游明朝体 Pr6N R" panose="02020400000000000000" pitchFamily="18" charset="-128"/>
              </a:rPr>
              <a:t>　モニターパネル精度を維持する為、管理を徹底する</a:t>
            </a:r>
          </a:p>
          <a:p>
            <a:pPr>
              <a:lnSpc>
                <a:spcPct val="150000"/>
              </a:lnSpc>
            </a:pPr>
            <a:r>
              <a:rPr kumimoji="1" lang="ja-JP" altLang="en-US" sz="1100" dirty="0">
                <a:latin typeface="游明朝体 Pr6N R" panose="02020400000000000000" pitchFamily="18" charset="-128"/>
                <a:ea typeface="游明朝体 Pr6N R" panose="02020400000000000000" pitchFamily="18" charset="-128"/>
              </a:rPr>
              <a:t>　</a:t>
            </a:r>
            <a:r>
              <a:rPr kumimoji="1" lang="en-US" altLang="ja-JP" sz="1100" dirty="0">
                <a:latin typeface="游明朝体 Pr6N R" panose="02020400000000000000" pitchFamily="18" charset="-128"/>
                <a:ea typeface="游明朝体 Pr6N R" panose="02020400000000000000" pitchFamily="18" charset="-128"/>
              </a:rPr>
              <a:t>―</a:t>
            </a:r>
            <a:r>
              <a:rPr kumimoji="1" lang="ja-JP" altLang="en-US" sz="1100" dirty="0">
                <a:latin typeface="游明朝体 Pr6N R" panose="02020400000000000000" pitchFamily="18" charset="-128"/>
                <a:ea typeface="游明朝体 Pr6N R" panose="02020400000000000000" pitchFamily="18" charset="-128"/>
              </a:rPr>
              <a:t>　問題点、課題点を常に探求し、発見した際は、速やかに対応する</a:t>
            </a:r>
          </a:p>
        </p:txBody>
      </p:sp>
    </p:spTree>
    <p:extLst>
      <p:ext uri="{BB962C8B-B14F-4D97-AF65-F5344CB8AC3E}">
        <p14:creationId xmlns:p14="http://schemas.microsoft.com/office/powerpoint/2010/main" val="40976812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017B8-A0BB-EC7D-2422-240780F989EA}"/>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91847C-87C7-2076-9762-CCF7DA31EE0D}"/>
              </a:ext>
            </a:extLst>
          </p:cNvPr>
          <p:cNvSpPr txBox="1"/>
          <p:nvPr/>
        </p:nvSpPr>
        <p:spPr>
          <a:xfrm>
            <a:off x="570523" y="157934"/>
            <a:ext cx="5065506" cy="101566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000" dirty="0">
                <a:solidFill>
                  <a:prstClr val="white"/>
                </a:solidFill>
                <a:latin typeface="游明朝体 Pr6N R" panose="02020400000000000000" pitchFamily="18" charset="-128"/>
                <a:ea typeface="游明朝体 Pr6N R" panose="02020400000000000000" pitchFamily="18" charset="-128"/>
              </a:rPr>
              <a:t>画面システム</a:t>
            </a:r>
            <a:endParaRPr lang="en-US" altLang="ja-JP" sz="2000" dirty="0">
              <a:solidFill>
                <a:prstClr val="white"/>
              </a:solidFill>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dirty="0">
                <a:solidFill>
                  <a:prstClr val="white"/>
                </a:solidFill>
                <a:latin typeface="游明朝体 Pr6N R" panose="02020400000000000000" pitchFamily="18" charset="-128"/>
                <a:ea typeface="游明朝体 Pr6N R" panose="02020400000000000000" pitchFamily="18" charset="-128"/>
              </a:rPr>
              <a:t>画面イメージ</a:t>
            </a:r>
            <a:endParaRPr kumimoji="1" lang="en-US" altLang="ja-JP"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p:txBody>
      </p:sp>
      <p:sp>
        <p:nvSpPr>
          <p:cNvPr id="2" name="コンテンツ プレースホルダー 1">
            <a:extLst>
              <a:ext uri="{FF2B5EF4-FFF2-40B4-BE49-F238E27FC236}">
                <a16:creationId xmlns:a16="http://schemas.microsoft.com/office/drawing/2014/main" id="{02F4EE13-7031-1346-2FC7-74CB04795D3F}"/>
              </a:ext>
            </a:extLst>
          </p:cNvPr>
          <p:cNvSpPr txBox="1">
            <a:spLocks/>
          </p:cNvSpPr>
          <p:nvPr/>
        </p:nvSpPr>
        <p:spPr>
          <a:xfrm>
            <a:off x="688288" y="2142458"/>
            <a:ext cx="2737131" cy="369332"/>
          </a:xfrm>
          <a:prstGeom prst="rect">
            <a:avLst/>
          </a:prstGeom>
          <a:solidFill>
            <a:schemeClr val="bg1">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600" dirty="0">
                <a:solidFill>
                  <a:schemeClr val="bg1"/>
                </a:solidFill>
                <a:latin typeface="游明朝体 Pr6N R" panose="02020400000000000000" pitchFamily="18" charset="-128"/>
                <a:ea typeface="游明朝体 Pr6N R" panose="02020400000000000000" pitchFamily="18" charset="-128"/>
              </a:rPr>
              <a:t>―</a:t>
            </a:r>
            <a:r>
              <a:rPr lang="ja-JP" altLang="en-US" sz="1600" dirty="0">
                <a:solidFill>
                  <a:schemeClr val="bg1"/>
                </a:solidFill>
                <a:latin typeface="游明朝体 Pr6N R" panose="02020400000000000000" pitchFamily="18" charset="-128"/>
                <a:ea typeface="游明朝体 Pr6N R" panose="02020400000000000000" pitchFamily="18" charset="-128"/>
              </a:rPr>
              <a:t>　シングルアンサー</a:t>
            </a:r>
            <a:r>
              <a:rPr lang="ja-JP" altLang="en-US" sz="1100" dirty="0">
                <a:solidFill>
                  <a:schemeClr val="bg1"/>
                </a:solidFill>
                <a:latin typeface="游明朝体 Pr6N R" panose="02020400000000000000" pitchFamily="18" charset="-128"/>
                <a:ea typeface="游明朝体 Pr6N R" panose="02020400000000000000" pitchFamily="18" charset="-128"/>
              </a:rPr>
              <a:t>（</a:t>
            </a:r>
            <a:r>
              <a:rPr lang="en-US" altLang="ja-JP" sz="1100" dirty="0">
                <a:solidFill>
                  <a:schemeClr val="bg1"/>
                </a:solidFill>
                <a:latin typeface="游明朝体 Pr6N R" panose="02020400000000000000" pitchFamily="18" charset="-128"/>
                <a:ea typeface="游明朝体 Pr6N R" panose="02020400000000000000" pitchFamily="18" charset="-128"/>
              </a:rPr>
              <a:t>SA</a:t>
            </a:r>
            <a:r>
              <a:rPr lang="ja-JP" altLang="en-US" sz="1100" dirty="0">
                <a:solidFill>
                  <a:schemeClr val="bg1"/>
                </a:solidFill>
                <a:latin typeface="游明朝体 Pr6N R" panose="02020400000000000000" pitchFamily="18" charset="-128"/>
                <a:ea typeface="游明朝体 Pr6N R" panose="02020400000000000000" pitchFamily="18" charset="-128"/>
              </a:rPr>
              <a:t>）</a:t>
            </a:r>
            <a:endParaRPr lang="ja-JP" altLang="en-US" sz="1600" dirty="0">
              <a:solidFill>
                <a:schemeClr val="bg1"/>
              </a:solidFill>
              <a:latin typeface="游明朝体 Pr6N R" panose="02020400000000000000" pitchFamily="18" charset="-128"/>
              <a:ea typeface="游明朝体 Pr6N R" panose="02020400000000000000" pitchFamily="18" charset="-128"/>
            </a:endParaRPr>
          </a:p>
        </p:txBody>
      </p:sp>
      <p:pic>
        <p:nvPicPr>
          <p:cNvPr id="11" name="図 10">
            <a:extLst>
              <a:ext uri="{FF2B5EF4-FFF2-40B4-BE49-F238E27FC236}">
                <a16:creationId xmlns:a16="http://schemas.microsoft.com/office/drawing/2014/main" id="{D25ADA2F-D5F1-9614-457E-1A8B9E6940D0}"/>
              </a:ext>
            </a:extLst>
          </p:cNvPr>
          <p:cNvPicPr>
            <a:picLocks noChangeAspect="1"/>
          </p:cNvPicPr>
          <p:nvPr/>
        </p:nvPicPr>
        <p:blipFill>
          <a:blip r:embed="rId2"/>
          <a:stretch>
            <a:fillRect/>
          </a:stretch>
        </p:blipFill>
        <p:spPr>
          <a:xfrm>
            <a:off x="716863" y="2567805"/>
            <a:ext cx="3009317" cy="1144083"/>
          </a:xfrm>
          <a:prstGeom prst="rect">
            <a:avLst/>
          </a:prstGeom>
        </p:spPr>
      </p:pic>
      <p:pic>
        <p:nvPicPr>
          <p:cNvPr id="13" name="図 12">
            <a:extLst>
              <a:ext uri="{FF2B5EF4-FFF2-40B4-BE49-F238E27FC236}">
                <a16:creationId xmlns:a16="http://schemas.microsoft.com/office/drawing/2014/main" id="{B46B595F-02CC-E95B-F58F-41C8C2D8BEE5}"/>
              </a:ext>
            </a:extLst>
          </p:cNvPr>
          <p:cNvPicPr>
            <a:picLocks noChangeAspect="1"/>
          </p:cNvPicPr>
          <p:nvPr/>
        </p:nvPicPr>
        <p:blipFill>
          <a:blip r:embed="rId3"/>
          <a:stretch>
            <a:fillRect/>
          </a:stretch>
        </p:blipFill>
        <p:spPr>
          <a:xfrm>
            <a:off x="782172" y="4477730"/>
            <a:ext cx="2662297" cy="1735102"/>
          </a:xfrm>
          <a:prstGeom prst="rect">
            <a:avLst/>
          </a:prstGeom>
        </p:spPr>
      </p:pic>
      <p:pic>
        <p:nvPicPr>
          <p:cNvPr id="15" name="図 14">
            <a:extLst>
              <a:ext uri="{FF2B5EF4-FFF2-40B4-BE49-F238E27FC236}">
                <a16:creationId xmlns:a16="http://schemas.microsoft.com/office/drawing/2014/main" id="{82DF341B-A0D4-7F83-4527-54DD83F345CA}"/>
              </a:ext>
            </a:extLst>
          </p:cNvPr>
          <p:cNvPicPr>
            <a:picLocks noChangeAspect="1"/>
          </p:cNvPicPr>
          <p:nvPr/>
        </p:nvPicPr>
        <p:blipFill>
          <a:blip r:embed="rId4"/>
          <a:stretch>
            <a:fillRect/>
          </a:stretch>
        </p:blipFill>
        <p:spPr>
          <a:xfrm>
            <a:off x="4198036" y="2567805"/>
            <a:ext cx="6622364" cy="2873171"/>
          </a:xfrm>
          <a:prstGeom prst="rect">
            <a:avLst/>
          </a:prstGeom>
        </p:spPr>
      </p:pic>
      <p:sp>
        <p:nvSpPr>
          <p:cNvPr id="16" name="コンテンツ プレースホルダー 1">
            <a:extLst>
              <a:ext uri="{FF2B5EF4-FFF2-40B4-BE49-F238E27FC236}">
                <a16:creationId xmlns:a16="http://schemas.microsoft.com/office/drawing/2014/main" id="{AA2572AD-50B2-2BA4-C4A6-C109DC47AD3A}"/>
              </a:ext>
            </a:extLst>
          </p:cNvPr>
          <p:cNvSpPr txBox="1">
            <a:spLocks/>
          </p:cNvSpPr>
          <p:nvPr/>
        </p:nvSpPr>
        <p:spPr>
          <a:xfrm>
            <a:off x="688288" y="4098365"/>
            <a:ext cx="2662297" cy="369332"/>
          </a:xfrm>
          <a:prstGeom prst="rect">
            <a:avLst/>
          </a:prstGeom>
          <a:solidFill>
            <a:schemeClr val="bg1">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600" dirty="0">
                <a:solidFill>
                  <a:schemeClr val="bg1"/>
                </a:solidFill>
                <a:latin typeface="游明朝体 Pr6N R" panose="02020400000000000000" pitchFamily="18" charset="-128"/>
                <a:ea typeface="游明朝体 Pr6N R" panose="02020400000000000000" pitchFamily="18" charset="-128"/>
              </a:rPr>
              <a:t>―</a:t>
            </a:r>
            <a:r>
              <a:rPr lang="ja-JP" altLang="en-US" sz="1600" dirty="0">
                <a:solidFill>
                  <a:schemeClr val="bg1"/>
                </a:solidFill>
                <a:latin typeface="游明朝体 Pr6N R" panose="02020400000000000000" pitchFamily="18" charset="-128"/>
                <a:ea typeface="游明朝体 Pr6N R" panose="02020400000000000000" pitchFamily="18" charset="-128"/>
              </a:rPr>
              <a:t>　マルチアンサー</a:t>
            </a:r>
            <a:r>
              <a:rPr lang="ja-JP" altLang="en-US" sz="1100" dirty="0">
                <a:solidFill>
                  <a:schemeClr val="bg1"/>
                </a:solidFill>
                <a:latin typeface="游明朝体 Pr6N R" panose="02020400000000000000" pitchFamily="18" charset="-128"/>
                <a:ea typeface="游明朝体 Pr6N R" panose="02020400000000000000" pitchFamily="18" charset="-128"/>
              </a:rPr>
              <a:t>（</a:t>
            </a:r>
            <a:r>
              <a:rPr lang="en-US" altLang="ja-JP" sz="1100" dirty="0">
                <a:solidFill>
                  <a:schemeClr val="bg1"/>
                </a:solidFill>
                <a:latin typeface="游明朝体 Pr6N R" panose="02020400000000000000" pitchFamily="18" charset="-128"/>
                <a:ea typeface="游明朝体 Pr6N R" panose="02020400000000000000" pitchFamily="18" charset="-128"/>
              </a:rPr>
              <a:t>MA</a:t>
            </a:r>
            <a:r>
              <a:rPr lang="ja-JP" altLang="en-US" sz="1100" dirty="0">
                <a:solidFill>
                  <a:schemeClr val="bg1"/>
                </a:solidFill>
                <a:latin typeface="游明朝体 Pr6N R" panose="02020400000000000000" pitchFamily="18" charset="-128"/>
                <a:ea typeface="游明朝体 Pr6N R" panose="02020400000000000000" pitchFamily="18" charset="-128"/>
              </a:rPr>
              <a:t>）</a:t>
            </a:r>
            <a:endParaRPr lang="ja-JP" altLang="en-US" sz="1600" dirty="0">
              <a:solidFill>
                <a:schemeClr val="bg1"/>
              </a:solidFill>
              <a:latin typeface="游明朝体 Pr6N R" panose="02020400000000000000" pitchFamily="18" charset="-128"/>
              <a:ea typeface="游明朝体 Pr6N R" panose="02020400000000000000" pitchFamily="18" charset="-128"/>
            </a:endParaRPr>
          </a:p>
        </p:txBody>
      </p:sp>
      <p:sp>
        <p:nvSpPr>
          <p:cNvPr id="17" name="コンテンツ プレースホルダー 1">
            <a:extLst>
              <a:ext uri="{FF2B5EF4-FFF2-40B4-BE49-F238E27FC236}">
                <a16:creationId xmlns:a16="http://schemas.microsoft.com/office/drawing/2014/main" id="{DBE35F90-6C25-CA46-8F43-B3CBE42A3F06}"/>
              </a:ext>
            </a:extLst>
          </p:cNvPr>
          <p:cNvSpPr txBox="1">
            <a:spLocks/>
          </p:cNvSpPr>
          <p:nvPr/>
        </p:nvSpPr>
        <p:spPr>
          <a:xfrm>
            <a:off x="4122064" y="2142803"/>
            <a:ext cx="2107286" cy="369332"/>
          </a:xfrm>
          <a:prstGeom prst="rect">
            <a:avLst/>
          </a:prstGeom>
          <a:solidFill>
            <a:schemeClr val="bg1">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600" dirty="0">
                <a:solidFill>
                  <a:schemeClr val="bg1"/>
                </a:solidFill>
                <a:latin typeface="游明朝体 Pr6N R" panose="02020400000000000000" pitchFamily="18" charset="-128"/>
                <a:ea typeface="游明朝体 Pr6N R" panose="02020400000000000000" pitchFamily="18" charset="-128"/>
              </a:rPr>
              <a:t>―</a:t>
            </a:r>
            <a:r>
              <a:rPr lang="ja-JP" altLang="en-US" sz="1600" dirty="0">
                <a:solidFill>
                  <a:schemeClr val="bg1"/>
                </a:solidFill>
                <a:latin typeface="游明朝体 Pr6N R" panose="02020400000000000000" pitchFamily="18" charset="-128"/>
                <a:ea typeface="游明朝体 Pr6N R" panose="02020400000000000000" pitchFamily="18" charset="-128"/>
              </a:rPr>
              <a:t>　</a:t>
            </a:r>
            <a:r>
              <a:rPr lang="en-US" altLang="ja-JP" sz="1600" dirty="0">
                <a:solidFill>
                  <a:schemeClr val="bg1"/>
                </a:solidFill>
                <a:latin typeface="游明朝体 Pr6N R" panose="02020400000000000000" pitchFamily="18" charset="-128"/>
                <a:ea typeface="游明朝体 Pr6N R" panose="02020400000000000000" pitchFamily="18" charset="-128"/>
              </a:rPr>
              <a:t>SA</a:t>
            </a:r>
            <a:r>
              <a:rPr lang="ja-JP" altLang="en-US" sz="1600" dirty="0">
                <a:solidFill>
                  <a:schemeClr val="bg1"/>
                </a:solidFill>
                <a:latin typeface="游明朝体 Pr6N R" panose="02020400000000000000" pitchFamily="18" charset="-128"/>
                <a:ea typeface="游明朝体 Pr6N R" panose="02020400000000000000" pitchFamily="18" charset="-128"/>
              </a:rPr>
              <a:t>マトリクス</a:t>
            </a:r>
          </a:p>
        </p:txBody>
      </p:sp>
      <p:sp>
        <p:nvSpPr>
          <p:cNvPr id="18" name="正方形/長方形 17">
            <a:extLst>
              <a:ext uri="{FF2B5EF4-FFF2-40B4-BE49-F238E27FC236}">
                <a16:creationId xmlns:a16="http://schemas.microsoft.com/office/drawing/2014/main" id="{B95B50E9-B558-2ADB-D4FC-53D5D3664761}"/>
              </a:ext>
            </a:extLst>
          </p:cNvPr>
          <p:cNvSpPr/>
          <p:nvPr/>
        </p:nvSpPr>
        <p:spPr>
          <a:xfrm>
            <a:off x="685799" y="2133278"/>
            <a:ext cx="3233568" cy="166148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67606A64-DFCA-1132-BE70-653B309969B4}"/>
              </a:ext>
            </a:extLst>
          </p:cNvPr>
          <p:cNvSpPr/>
          <p:nvPr/>
        </p:nvSpPr>
        <p:spPr>
          <a:xfrm>
            <a:off x="685799" y="4088840"/>
            <a:ext cx="3233568" cy="218242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FC4465D6-13B9-495B-32CA-D7E09FD97F60}"/>
              </a:ext>
            </a:extLst>
          </p:cNvPr>
          <p:cNvSpPr/>
          <p:nvPr/>
        </p:nvSpPr>
        <p:spPr>
          <a:xfrm>
            <a:off x="4122064" y="2133278"/>
            <a:ext cx="6965036" cy="3436942"/>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43652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017B8-A0BB-EC7D-2422-240780F989EA}"/>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91847C-87C7-2076-9762-CCF7DA31EE0D}"/>
              </a:ext>
            </a:extLst>
          </p:cNvPr>
          <p:cNvSpPr txBox="1"/>
          <p:nvPr/>
        </p:nvSpPr>
        <p:spPr>
          <a:xfrm>
            <a:off x="570523" y="157934"/>
            <a:ext cx="5065506"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000" dirty="0">
                <a:solidFill>
                  <a:prstClr val="white"/>
                </a:solidFill>
                <a:latin typeface="游明朝体 Pr6N R" panose="02020400000000000000" pitchFamily="18" charset="-128"/>
                <a:ea typeface="游明朝体 Pr6N R" panose="02020400000000000000" pitchFamily="18" charset="-128"/>
              </a:rPr>
              <a:t>設問カウント</a:t>
            </a:r>
            <a:endParaRPr lang="en-US" altLang="ja-JP" sz="2000" dirty="0">
              <a:solidFill>
                <a:prstClr val="white"/>
              </a:solidFill>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p:txBody>
      </p:sp>
      <p:sp>
        <p:nvSpPr>
          <p:cNvPr id="11" name="コンテンツ プレースホルダー 1">
            <a:extLst>
              <a:ext uri="{FF2B5EF4-FFF2-40B4-BE49-F238E27FC236}">
                <a16:creationId xmlns:a16="http://schemas.microsoft.com/office/drawing/2014/main" id="{5A8942F6-32A4-C453-7FCF-113076AED3BB}"/>
              </a:ext>
            </a:extLst>
          </p:cNvPr>
          <p:cNvSpPr txBox="1">
            <a:spLocks/>
          </p:cNvSpPr>
          <p:nvPr/>
        </p:nvSpPr>
        <p:spPr>
          <a:xfrm>
            <a:off x="767886" y="1847670"/>
            <a:ext cx="7470288"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設問カウントの一部ご紹介</a:t>
            </a:r>
          </a:p>
          <a:p>
            <a:pPr marL="0" indent="0">
              <a:lnSpc>
                <a:spcPct val="100000"/>
              </a:lnSpc>
              <a:buNone/>
            </a:pPr>
            <a:endParaRPr lang="ja-JP" altLang="en-US" sz="1800" dirty="0">
              <a:latin typeface="游明朝体 Pr6N R" panose="02020400000000000000" pitchFamily="18" charset="-128"/>
              <a:ea typeface="游明朝体 Pr6N R" panose="02020400000000000000" pitchFamily="18" charset="-128"/>
            </a:endParaRPr>
          </a:p>
        </p:txBody>
      </p:sp>
      <p:sp>
        <p:nvSpPr>
          <p:cNvPr id="9" name="コンテンツ プレースホルダー 1">
            <a:extLst>
              <a:ext uri="{FF2B5EF4-FFF2-40B4-BE49-F238E27FC236}">
                <a16:creationId xmlns:a16="http://schemas.microsoft.com/office/drawing/2014/main" id="{1BEE105E-4617-EC60-7ED1-F3FD91C87543}"/>
              </a:ext>
            </a:extLst>
          </p:cNvPr>
          <p:cNvSpPr txBox="1">
            <a:spLocks/>
          </p:cNvSpPr>
          <p:nvPr/>
        </p:nvSpPr>
        <p:spPr>
          <a:xfrm>
            <a:off x="1350963" y="2274594"/>
            <a:ext cx="2662298" cy="369332"/>
          </a:xfrm>
          <a:prstGeom prst="rect">
            <a:avLst/>
          </a:prstGeom>
          <a:solidFill>
            <a:schemeClr val="bg1">
              <a:lumMod val="5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600" dirty="0">
                <a:solidFill>
                  <a:schemeClr val="bg1"/>
                </a:solidFill>
                <a:latin typeface="游明朝体 Pr6N R" panose="02020400000000000000" pitchFamily="18" charset="-128"/>
                <a:ea typeface="游明朝体 Pr6N R" panose="02020400000000000000" pitchFamily="18" charset="-128"/>
              </a:rPr>
              <a:t>ー　</a:t>
            </a:r>
            <a:r>
              <a:rPr lang="en-US" altLang="ja-JP" sz="1600" dirty="0">
                <a:solidFill>
                  <a:schemeClr val="bg1"/>
                </a:solidFill>
                <a:latin typeface="游明朝体 Pr6N R" panose="02020400000000000000" pitchFamily="18" charset="-128"/>
                <a:ea typeface="游明朝体 Pr6N R" panose="02020400000000000000" pitchFamily="18" charset="-128"/>
              </a:rPr>
              <a:t>SA</a:t>
            </a:r>
            <a:r>
              <a:rPr lang="ja-JP" altLang="en-US" sz="1600" dirty="0">
                <a:solidFill>
                  <a:schemeClr val="bg1"/>
                </a:solidFill>
                <a:latin typeface="游明朝体 Pr6N R" panose="02020400000000000000" pitchFamily="18" charset="-128"/>
                <a:ea typeface="游明朝体 Pr6N R" panose="02020400000000000000" pitchFamily="18" charset="-128"/>
              </a:rPr>
              <a:t>／</a:t>
            </a:r>
            <a:r>
              <a:rPr lang="en-US" altLang="ja-JP" sz="1600" dirty="0">
                <a:solidFill>
                  <a:schemeClr val="bg1"/>
                </a:solidFill>
                <a:latin typeface="游明朝体 Pr6N R" panose="02020400000000000000" pitchFamily="18" charset="-128"/>
                <a:ea typeface="游明朝体 Pr6N R" panose="02020400000000000000" pitchFamily="18" charset="-128"/>
              </a:rPr>
              <a:t>MA</a:t>
            </a:r>
            <a:endParaRPr lang="ja-JP" altLang="en-US" sz="1600" dirty="0">
              <a:solidFill>
                <a:schemeClr val="bg1"/>
              </a:solidFill>
              <a:latin typeface="游明朝体 Pr6N R" panose="02020400000000000000" pitchFamily="18" charset="-128"/>
              <a:ea typeface="游明朝体 Pr6N R" panose="02020400000000000000" pitchFamily="18" charset="-128"/>
            </a:endParaRPr>
          </a:p>
        </p:txBody>
      </p:sp>
      <p:sp>
        <p:nvSpPr>
          <p:cNvPr id="13" name="正方形/長方形 12">
            <a:extLst>
              <a:ext uri="{FF2B5EF4-FFF2-40B4-BE49-F238E27FC236}">
                <a16:creationId xmlns:a16="http://schemas.microsoft.com/office/drawing/2014/main" id="{17E4DF73-AC65-E90F-2A18-24E47F55642C}"/>
              </a:ext>
            </a:extLst>
          </p:cNvPr>
          <p:cNvSpPr/>
          <p:nvPr/>
        </p:nvSpPr>
        <p:spPr>
          <a:xfrm>
            <a:off x="1350962" y="2266281"/>
            <a:ext cx="3240000" cy="15840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7B60061-F999-C6B2-E6C4-DBA31C5322DD}"/>
              </a:ext>
            </a:extLst>
          </p:cNvPr>
          <p:cNvSpPr txBox="1"/>
          <p:nvPr/>
        </p:nvSpPr>
        <p:spPr>
          <a:xfrm>
            <a:off x="1350962" y="2658122"/>
            <a:ext cx="3374111" cy="938719"/>
          </a:xfrm>
          <a:prstGeom prst="rect">
            <a:avLst/>
          </a:prstGeom>
          <a:noFill/>
        </p:spPr>
        <p:txBody>
          <a:bodyPr wrap="square">
            <a:spAutoFit/>
          </a:bodyPr>
          <a:lstStyle/>
          <a:p>
            <a:pPr marL="0" indent="0" algn="l">
              <a:defRPr/>
            </a:pPr>
            <a:r>
              <a:rPr lang="en-US" altLang="ja-JP" sz="1100" kern="0" dirty="0">
                <a:solidFill>
                  <a:srgbClr val="FF0000"/>
                </a:solidFill>
                <a:latin typeface="游明朝体 Pr6N R" panose="02020400000000000000" pitchFamily="18" charset="-128"/>
                <a:ea typeface="游明朝体 Pr6N R" panose="02020400000000000000" pitchFamily="18" charset="-128"/>
              </a:rPr>
              <a:t>25</a:t>
            </a:r>
            <a:r>
              <a:rPr lang="ja-JP" altLang="en-US" sz="1100" kern="0" dirty="0">
                <a:solidFill>
                  <a:srgbClr val="FF0000"/>
                </a:solidFill>
                <a:latin typeface="游明朝体 Pr6N R" panose="02020400000000000000" pitchFamily="18" charset="-128"/>
                <a:ea typeface="游明朝体 Pr6N R" panose="02020400000000000000" pitchFamily="18" charset="-128"/>
              </a:rPr>
              <a:t>項目で</a:t>
            </a:r>
            <a:r>
              <a:rPr lang="en-US" altLang="ja-JP" sz="1100" kern="0" dirty="0">
                <a:solidFill>
                  <a:srgbClr val="FF0000"/>
                </a:solidFill>
                <a:latin typeface="游明朝体 Pr6N R" panose="02020400000000000000" pitchFamily="18" charset="-128"/>
                <a:ea typeface="游明朝体 Pr6N R" panose="02020400000000000000" pitchFamily="18" charset="-128"/>
              </a:rPr>
              <a:t>1</a:t>
            </a:r>
            <a:r>
              <a:rPr lang="ja-JP" altLang="en-US" sz="1100" kern="0" dirty="0">
                <a:solidFill>
                  <a:srgbClr val="FF0000"/>
                </a:solidFill>
                <a:latin typeface="游明朝体 Pr6N R" panose="02020400000000000000" pitchFamily="18" charset="-128"/>
                <a:ea typeface="游明朝体 Pr6N R" panose="02020400000000000000" pitchFamily="18" charset="-128"/>
              </a:rPr>
              <a:t>問換算</a:t>
            </a:r>
            <a:endParaRPr lang="en-US" altLang="ja-JP" sz="1100" kern="0" dirty="0">
              <a:solidFill>
                <a:srgbClr val="FF0000"/>
              </a:solidFill>
              <a:latin typeface="游明朝体 Pr6N R" panose="02020400000000000000" pitchFamily="18" charset="-128"/>
              <a:ea typeface="游明朝体 Pr6N R" panose="02020400000000000000" pitchFamily="18" charset="-128"/>
            </a:endParaRPr>
          </a:p>
          <a:p>
            <a:pPr marL="0" indent="0" algn="l">
              <a:defRPr/>
            </a:pPr>
            <a:r>
              <a:rPr lang="ja-JP" altLang="en-US" sz="1100" kern="0" dirty="0">
                <a:latin typeface="游明朝体 Pr6N R" panose="02020400000000000000" pitchFamily="18" charset="-128"/>
                <a:ea typeface="游明朝体 Pr6N R" panose="02020400000000000000" pitchFamily="18" charset="-128"/>
              </a:rPr>
              <a:t>その他</a:t>
            </a:r>
            <a:r>
              <a:rPr lang="en-US" altLang="ja-JP" sz="1100" kern="0" dirty="0">
                <a:latin typeface="游明朝体 Pr6N R" panose="02020400000000000000" pitchFamily="18" charset="-128"/>
                <a:ea typeface="游明朝体 Pr6N R" panose="02020400000000000000" pitchFamily="18" charset="-128"/>
              </a:rPr>
              <a:t>FA</a:t>
            </a:r>
            <a:r>
              <a:rPr lang="ja-JP" altLang="en-US" sz="1100" kern="0" dirty="0">
                <a:latin typeface="游明朝体 Pr6N R" panose="02020400000000000000" pitchFamily="18" charset="-128"/>
                <a:ea typeface="游明朝体 Pr6N R" panose="02020400000000000000" pitchFamily="18" charset="-128"/>
              </a:rPr>
              <a:t>は任意項目と考えられるため</a:t>
            </a:r>
            <a:r>
              <a:rPr lang="en-US" altLang="ja-JP" sz="1100" kern="0" dirty="0">
                <a:solidFill>
                  <a:srgbClr val="FF0000"/>
                </a:solidFill>
                <a:latin typeface="游明朝体 Pr6N R" panose="02020400000000000000" pitchFamily="18" charset="-128"/>
                <a:ea typeface="游明朝体 Pr6N R" panose="02020400000000000000" pitchFamily="18" charset="-128"/>
              </a:rPr>
              <a:t>0</a:t>
            </a:r>
            <a:r>
              <a:rPr lang="ja-JP" altLang="en-US" sz="1100" kern="0" dirty="0">
                <a:solidFill>
                  <a:srgbClr val="FF0000"/>
                </a:solidFill>
                <a:latin typeface="游明朝体 Pr6N R" panose="02020400000000000000" pitchFamily="18" charset="-128"/>
                <a:ea typeface="游明朝体 Pr6N R" panose="02020400000000000000" pitchFamily="18" charset="-128"/>
              </a:rPr>
              <a:t>問換算</a:t>
            </a:r>
            <a:endParaRPr lang="en-US" altLang="ja-JP" sz="1100" kern="0" dirty="0">
              <a:solidFill>
                <a:srgbClr val="FF0000"/>
              </a:solidFill>
              <a:latin typeface="游明朝体 Pr6N R" panose="02020400000000000000" pitchFamily="18" charset="-128"/>
              <a:ea typeface="游明朝体 Pr6N R" panose="02020400000000000000" pitchFamily="18" charset="-128"/>
            </a:endParaRPr>
          </a:p>
          <a:p>
            <a:pPr marL="0" indent="0" algn="l">
              <a:defRPr/>
            </a:pP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b="1" kern="0" dirty="0">
                <a:solidFill>
                  <a:srgbClr val="317CC0"/>
                </a:solidFill>
                <a:latin typeface="游明朝体 Pr6N R" panose="02020400000000000000" pitchFamily="18" charset="-128"/>
                <a:ea typeface="游明朝体 Pr6N R" panose="02020400000000000000" pitchFamily="18" charset="-128"/>
              </a:rPr>
              <a:t>例）必須</a:t>
            </a:r>
            <a:r>
              <a:rPr lang="en-US" altLang="ja-JP" sz="1100" b="1" kern="0" dirty="0">
                <a:solidFill>
                  <a:srgbClr val="317CC0"/>
                </a:solidFill>
                <a:latin typeface="游明朝体 Pr6N R" panose="02020400000000000000" pitchFamily="18" charset="-128"/>
                <a:ea typeface="游明朝体 Pr6N R" panose="02020400000000000000" pitchFamily="18" charset="-128"/>
              </a:rPr>
              <a:t>50</a:t>
            </a:r>
            <a:r>
              <a:rPr lang="ja-JP" altLang="en-US" sz="1100" b="1" kern="0" dirty="0">
                <a:solidFill>
                  <a:srgbClr val="317CC0"/>
                </a:solidFill>
                <a:latin typeface="游明朝体 Pr6N R" panose="02020400000000000000" pitchFamily="18" charset="-128"/>
                <a:ea typeface="游明朝体 Pr6N R" panose="02020400000000000000" pitchFamily="18" charset="-128"/>
              </a:rPr>
              <a:t>項目</a:t>
            </a:r>
            <a:r>
              <a:rPr lang="en-US" altLang="ja-JP" sz="1100" b="1" kern="0" dirty="0">
                <a:solidFill>
                  <a:srgbClr val="317CC0"/>
                </a:solidFill>
                <a:latin typeface="游明朝体 Pr6N R" panose="02020400000000000000" pitchFamily="18" charset="-128"/>
                <a:ea typeface="游明朝体 Pr6N R" panose="02020400000000000000" pitchFamily="18" charset="-128"/>
              </a:rPr>
              <a:t>(2</a:t>
            </a:r>
            <a:r>
              <a:rPr lang="ja-JP" altLang="en-US" sz="1100" b="1" kern="0" dirty="0">
                <a:solidFill>
                  <a:srgbClr val="317CC0"/>
                </a:solidFill>
                <a:latin typeface="游明朝体 Pr6N R" panose="02020400000000000000" pitchFamily="18" charset="-128"/>
                <a:ea typeface="游明朝体 Pr6N R" panose="02020400000000000000" pitchFamily="18" charset="-128"/>
              </a:rPr>
              <a:t>問</a:t>
            </a:r>
            <a:r>
              <a:rPr lang="en-US" altLang="ja-JP" sz="1100" b="1" kern="0" dirty="0">
                <a:solidFill>
                  <a:srgbClr val="317CC0"/>
                </a:solidFill>
                <a:latin typeface="游明朝体 Pr6N R" panose="02020400000000000000" pitchFamily="18" charset="-128"/>
                <a:ea typeface="游明朝体 Pr6N R" panose="02020400000000000000" pitchFamily="18" charset="-128"/>
              </a:rPr>
              <a:t>)</a:t>
            </a:r>
            <a:r>
              <a:rPr lang="ja-JP" altLang="en-US" sz="1100" b="1" kern="0" dirty="0">
                <a:solidFill>
                  <a:srgbClr val="317CC0"/>
                </a:solidFill>
                <a:latin typeface="游明朝体 Pr6N R" panose="02020400000000000000" pitchFamily="18" charset="-128"/>
                <a:ea typeface="游明朝体 Pr6N R" panose="02020400000000000000" pitchFamily="18" charset="-128"/>
              </a:rPr>
              <a:t>＋任意その他</a:t>
            </a:r>
            <a:r>
              <a:rPr lang="en-US" altLang="ja-JP" sz="1100" b="1" kern="0" dirty="0">
                <a:solidFill>
                  <a:srgbClr val="317CC0"/>
                </a:solidFill>
                <a:latin typeface="游明朝体 Pr6N R" panose="02020400000000000000" pitchFamily="18" charset="-128"/>
                <a:ea typeface="游明朝体 Pr6N R" panose="02020400000000000000" pitchFamily="18" charset="-128"/>
              </a:rPr>
              <a:t>FA3</a:t>
            </a:r>
            <a:r>
              <a:rPr lang="ja-JP" altLang="en-US" sz="1100" b="1" kern="0" dirty="0">
                <a:solidFill>
                  <a:srgbClr val="317CC0"/>
                </a:solidFill>
                <a:latin typeface="游明朝体 Pr6N R" panose="02020400000000000000" pitchFamily="18" charset="-128"/>
                <a:ea typeface="游明朝体 Pr6N R" panose="02020400000000000000" pitchFamily="18" charset="-128"/>
              </a:rPr>
              <a:t>個</a:t>
            </a:r>
            <a:r>
              <a:rPr lang="en-US" altLang="ja-JP" sz="1100" b="1" kern="0" dirty="0">
                <a:solidFill>
                  <a:srgbClr val="317CC0"/>
                </a:solidFill>
                <a:latin typeface="游明朝体 Pr6N R" panose="02020400000000000000" pitchFamily="18" charset="-128"/>
                <a:ea typeface="游明朝体 Pr6N R" panose="02020400000000000000" pitchFamily="18" charset="-128"/>
              </a:rPr>
              <a:t>(0</a:t>
            </a:r>
            <a:r>
              <a:rPr lang="ja-JP" altLang="en-US" sz="1100" b="1" kern="0" dirty="0">
                <a:solidFill>
                  <a:srgbClr val="317CC0"/>
                </a:solidFill>
                <a:latin typeface="游明朝体 Pr6N R" panose="02020400000000000000" pitchFamily="18" charset="-128"/>
                <a:ea typeface="游明朝体 Pr6N R" panose="02020400000000000000" pitchFamily="18" charset="-128"/>
              </a:rPr>
              <a:t>問</a:t>
            </a:r>
            <a:r>
              <a:rPr lang="en-US" altLang="ja-JP" sz="1100" b="1" kern="0" dirty="0">
                <a:solidFill>
                  <a:srgbClr val="317CC0"/>
                </a:solidFill>
                <a:latin typeface="游明朝体 Pr6N R" panose="02020400000000000000" pitchFamily="18" charset="-128"/>
                <a:ea typeface="游明朝体 Pr6N R" panose="02020400000000000000" pitchFamily="18" charset="-128"/>
              </a:rPr>
              <a:t>)</a:t>
            </a:r>
          </a:p>
          <a:p>
            <a:pPr marL="0" indent="0" algn="l">
              <a:defRPr/>
            </a:pPr>
            <a:r>
              <a:rPr lang="ja-JP" altLang="en-US" sz="1100" b="1" kern="0" dirty="0">
                <a:solidFill>
                  <a:srgbClr val="317CC0"/>
                </a:solidFill>
                <a:latin typeface="游明朝体 Pr6N R" panose="02020400000000000000" pitchFamily="18" charset="-128"/>
                <a:ea typeface="游明朝体 Pr6N R" panose="02020400000000000000" pitchFamily="18" charset="-128"/>
              </a:rPr>
              <a:t>　　＝</a:t>
            </a:r>
            <a:r>
              <a:rPr lang="en-US" altLang="ja-JP" sz="1100" b="1" kern="0" dirty="0">
                <a:solidFill>
                  <a:srgbClr val="317CC0"/>
                </a:solidFill>
                <a:latin typeface="游明朝体 Pr6N R" panose="02020400000000000000" pitchFamily="18" charset="-128"/>
                <a:ea typeface="游明朝体 Pr6N R" panose="02020400000000000000" pitchFamily="18" charset="-128"/>
              </a:rPr>
              <a:t>2</a:t>
            </a:r>
            <a:r>
              <a:rPr lang="ja-JP" altLang="en-US" sz="1100" b="1" kern="0" dirty="0">
                <a:solidFill>
                  <a:srgbClr val="317CC0"/>
                </a:solidFill>
                <a:latin typeface="游明朝体 Pr6N R" panose="02020400000000000000" pitchFamily="18" charset="-128"/>
                <a:ea typeface="游明朝体 Pr6N R" panose="02020400000000000000" pitchFamily="18" charset="-128"/>
              </a:rPr>
              <a:t>問換算</a:t>
            </a:r>
            <a:endParaRPr lang="en-US" altLang="ja-JP" sz="1100" kern="0" dirty="0">
              <a:latin typeface="游明朝体 Pr6N R" panose="02020400000000000000" pitchFamily="18" charset="-128"/>
              <a:ea typeface="游明朝体 Pr6N R" panose="02020400000000000000" pitchFamily="18" charset="-128"/>
            </a:endParaRPr>
          </a:p>
        </p:txBody>
      </p:sp>
      <p:sp>
        <p:nvSpPr>
          <p:cNvPr id="17" name="正方形/長方形 16">
            <a:extLst>
              <a:ext uri="{FF2B5EF4-FFF2-40B4-BE49-F238E27FC236}">
                <a16:creationId xmlns:a16="http://schemas.microsoft.com/office/drawing/2014/main" id="{9CA01436-1AC2-A038-CB66-C717B2CEFEA9}"/>
              </a:ext>
            </a:extLst>
          </p:cNvPr>
          <p:cNvSpPr/>
          <p:nvPr/>
        </p:nvSpPr>
        <p:spPr>
          <a:xfrm>
            <a:off x="4663711" y="2259257"/>
            <a:ext cx="3240000" cy="15840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コンテンツ プレースホルダー 1">
            <a:extLst>
              <a:ext uri="{FF2B5EF4-FFF2-40B4-BE49-F238E27FC236}">
                <a16:creationId xmlns:a16="http://schemas.microsoft.com/office/drawing/2014/main" id="{BAC2E775-50C7-0D5F-1B9A-06C570732CEA}"/>
              </a:ext>
            </a:extLst>
          </p:cNvPr>
          <p:cNvSpPr txBox="1">
            <a:spLocks/>
          </p:cNvSpPr>
          <p:nvPr/>
        </p:nvSpPr>
        <p:spPr>
          <a:xfrm>
            <a:off x="4663710" y="2262349"/>
            <a:ext cx="2662298" cy="369332"/>
          </a:xfrm>
          <a:prstGeom prst="rect">
            <a:avLst/>
          </a:prstGeom>
          <a:solidFill>
            <a:schemeClr val="bg1">
              <a:lumMod val="5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600" dirty="0">
                <a:solidFill>
                  <a:schemeClr val="bg1"/>
                </a:solidFill>
                <a:latin typeface="游明朝体 Pr6N R" panose="02020400000000000000" pitchFamily="18" charset="-128"/>
                <a:ea typeface="游明朝体 Pr6N R" panose="02020400000000000000" pitchFamily="18" charset="-128"/>
              </a:rPr>
              <a:t>ー　</a:t>
            </a:r>
            <a:r>
              <a:rPr lang="en-US" altLang="ja-JP" sz="1600" dirty="0">
                <a:solidFill>
                  <a:schemeClr val="bg1"/>
                </a:solidFill>
                <a:latin typeface="游明朝体 Pr6N R" panose="02020400000000000000" pitchFamily="18" charset="-128"/>
                <a:ea typeface="游明朝体 Pr6N R" panose="02020400000000000000" pitchFamily="18" charset="-128"/>
              </a:rPr>
              <a:t>FA</a:t>
            </a:r>
            <a:r>
              <a:rPr lang="ja-JP" altLang="en-US" sz="1600" dirty="0">
                <a:solidFill>
                  <a:schemeClr val="bg1"/>
                </a:solidFill>
                <a:latin typeface="游明朝体 Pr6N R" panose="02020400000000000000" pitchFamily="18" charset="-128"/>
                <a:ea typeface="游明朝体 Pr6N R" panose="02020400000000000000" pitchFamily="18" charset="-128"/>
              </a:rPr>
              <a:t>設問</a:t>
            </a:r>
          </a:p>
        </p:txBody>
      </p:sp>
      <p:sp>
        <p:nvSpPr>
          <p:cNvPr id="22" name="テキスト ボックス 21">
            <a:extLst>
              <a:ext uri="{FF2B5EF4-FFF2-40B4-BE49-F238E27FC236}">
                <a16:creationId xmlns:a16="http://schemas.microsoft.com/office/drawing/2014/main" id="{458A62EF-076D-25D2-0EAC-63D5DD00EBFC}"/>
              </a:ext>
            </a:extLst>
          </p:cNvPr>
          <p:cNvSpPr txBox="1"/>
          <p:nvPr/>
        </p:nvSpPr>
        <p:spPr>
          <a:xfrm>
            <a:off x="4663712" y="2643926"/>
            <a:ext cx="3230965" cy="938719"/>
          </a:xfrm>
          <a:prstGeom prst="rect">
            <a:avLst/>
          </a:prstGeom>
          <a:noFill/>
        </p:spPr>
        <p:txBody>
          <a:bodyPr wrap="square">
            <a:spAutoFit/>
          </a:bodyPr>
          <a:lstStyle/>
          <a:p>
            <a:pPr marL="0" indent="0" algn="l">
              <a:defRPr/>
            </a:pPr>
            <a:r>
              <a:rPr lang="ja-JP" altLang="en-US" sz="1100" b="1" kern="0" dirty="0">
                <a:latin typeface="游明朝体 Pr6N R" panose="02020400000000000000" pitchFamily="18" charset="-128"/>
                <a:ea typeface="游明朝体 Pr6N R" panose="02020400000000000000" pitchFamily="18" charset="-128"/>
              </a:rPr>
              <a:t>文字入力</a:t>
            </a:r>
            <a:r>
              <a:rPr lang="ja-JP" altLang="en-US" sz="1100" kern="0" dirty="0">
                <a:latin typeface="游明朝体 Pr6N R" panose="02020400000000000000" pitchFamily="18" charset="-128"/>
                <a:ea typeface="游明朝体 Pr6N R" panose="02020400000000000000" pitchFamily="18" charset="-128"/>
              </a:rPr>
              <a:t>は</a:t>
            </a:r>
            <a:r>
              <a:rPr lang="ja-JP" altLang="en-US" sz="1100" kern="0" dirty="0">
                <a:solidFill>
                  <a:srgbClr val="FF0000"/>
                </a:solidFill>
                <a:latin typeface="游明朝体 Pr6N R" panose="02020400000000000000" pitchFamily="18" charset="-128"/>
                <a:ea typeface="游明朝体 Pr6N R" panose="02020400000000000000" pitchFamily="18" charset="-128"/>
              </a:rPr>
              <a:t>必須入力項目につき</a:t>
            </a:r>
            <a:r>
              <a:rPr lang="en-US" altLang="ja-JP" sz="1100" kern="0" dirty="0">
                <a:solidFill>
                  <a:srgbClr val="FF0000"/>
                </a:solidFill>
                <a:latin typeface="游明朝体 Pr6N R" panose="02020400000000000000" pitchFamily="18" charset="-128"/>
                <a:ea typeface="游明朝体 Pr6N R" panose="02020400000000000000" pitchFamily="18" charset="-128"/>
              </a:rPr>
              <a:t>1</a:t>
            </a:r>
            <a:r>
              <a:rPr lang="ja-JP" altLang="en-US" sz="1100" kern="0" dirty="0">
                <a:solidFill>
                  <a:srgbClr val="FF0000"/>
                </a:solidFill>
                <a:latin typeface="游明朝体 Pr6N R" panose="02020400000000000000" pitchFamily="18" charset="-128"/>
                <a:ea typeface="游明朝体 Pr6N R" panose="02020400000000000000" pitchFamily="18" charset="-128"/>
              </a:rPr>
              <a:t>問扱い</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b="1" kern="0" dirty="0">
                <a:solidFill>
                  <a:srgbClr val="0070C0"/>
                </a:solidFill>
                <a:latin typeface="游明朝体 Pr6N R" panose="02020400000000000000" pitchFamily="18" charset="-128"/>
                <a:ea typeface="游明朝体 Pr6N R" panose="02020400000000000000" pitchFamily="18" charset="-128"/>
              </a:rPr>
              <a:t>例）必須</a:t>
            </a:r>
            <a:r>
              <a:rPr lang="en-US" altLang="ja-JP" sz="1100" b="1" kern="0" dirty="0">
                <a:solidFill>
                  <a:srgbClr val="0070C0"/>
                </a:solidFill>
                <a:latin typeface="游明朝体 Pr6N R" panose="02020400000000000000" pitchFamily="18" charset="-128"/>
                <a:ea typeface="游明朝体 Pr6N R" panose="02020400000000000000" pitchFamily="18" charset="-128"/>
              </a:rPr>
              <a:t>3</a:t>
            </a:r>
            <a:r>
              <a:rPr lang="ja-JP" altLang="en-US" sz="1100" b="1" kern="0" dirty="0">
                <a:solidFill>
                  <a:srgbClr val="0070C0"/>
                </a:solidFill>
                <a:latin typeface="游明朝体 Pr6N R" panose="02020400000000000000" pitchFamily="18" charset="-128"/>
                <a:ea typeface="游明朝体 Pr6N R" panose="02020400000000000000" pitchFamily="18" charset="-128"/>
              </a:rPr>
              <a:t>個</a:t>
            </a:r>
            <a:r>
              <a:rPr lang="en-US" altLang="ja-JP" sz="1100" b="1" kern="0" dirty="0">
                <a:solidFill>
                  <a:srgbClr val="0070C0"/>
                </a:solidFill>
                <a:latin typeface="游明朝体 Pr6N R" panose="02020400000000000000" pitchFamily="18" charset="-128"/>
                <a:ea typeface="游明朝体 Pr6N R" panose="02020400000000000000" pitchFamily="18" charset="-128"/>
              </a:rPr>
              <a:t>(3</a:t>
            </a:r>
            <a:r>
              <a:rPr lang="ja-JP" altLang="en-US" sz="1100" b="1" kern="0" dirty="0">
                <a:solidFill>
                  <a:srgbClr val="0070C0"/>
                </a:solidFill>
                <a:latin typeface="游明朝体 Pr6N R" panose="02020400000000000000" pitchFamily="18" charset="-128"/>
                <a:ea typeface="游明朝体 Pr6N R" panose="02020400000000000000" pitchFamily="18" charset="-128"/>
              </a:rPr>
              <a:t>問</a:t>
            </a:r>
            <a:r>
              <a:rPr lang="en-US" altLang="ja-JP" sz="1100" b="1" kern="0" dirty="0">
                <a:solidFill>
                  <a:srgbClr val="0070C0"/>
                </a:solidFill>
                <a:latin typeface="游明朝体 Pr6N R" panose="02020400000000000000" pitchFamily="18" charset="-128"/>
                <a:ea typeface="游明朝体 Pr6N R" panose="02020400000000000000" pitchFamily="18" charset="-128"/>
              </a:rPr>
              <a:t>)</a:t>
            </a:r>
            <a:r>
              <a:rPr lang="ja-JP" altLang="en-US" sz="1100" b="1" kern="0" dirty="0">
                <a:solidFill>
                  <a:srgbClr val="0070C0"/>
                </a:solidFill>
                <a:latin typeface="游明朝体 Pr6N R" panose="02020400000000000000" pitchFamily="18" charset="-128"/>
                <a:ea typeface="游明朝体 Pr6N R" panose="02020400000000000000" pitchFamily="18" charset="-128"/>
              </a:rPr>
              <a:t>＋任意</a:t>
            </a:r>
            <a:r>
              <a:rPr lang="en-US" altLang="ja-JP" sz="1100" b="1" kern="0" dirty="0">
                <a:solidFill>
                  <a:srgbClr val="0070C0"/>
                </a:solidFill>
                <a:latin typeface="游明朝体 Pr6N R" panose="02020400000000000000" pitchFamily="18" charset="-128"/>
                <a:ea typeface="游明朝体 Pr6N R" panose="02020400000000000000" pitchFamily="18" charset="-128"/>
              </a:rPr>
              <a:t>2</a:t>
            </a:r>
            <a:r>
              <a:rPr lang="ja-JP" altLang="en-US" sz="1100" b="1" kern="0" dirty="0">
                <a:solidFill>
                  <a:srgbClr val="0070C0"/>
                </a:solidFill>
                <a:latin typeface="游明朝体 Pr6N R" panose="02020400000000000000" pitchFamily="18" charset="-128"/>
                <a:ea typeface="游明朝体 Pr6N R" panose="02020400000000000000" pitchFamily="18" charset="-128"/>
              </a:rPr>
              <a:t>個</a:t>
            </a:r>
            <a:r>
              <a:rPr lang="en-US" altLang="ja-JP" sz="1100" b="1" kern="0" dirty="0">
                <a:solidFill>
                  <a:srgbClr val="0070C0"/>
                </a:solidFill>
                <a:latin typeface="游明朝体 Pr6N R" panose="02020400000000000000" pitchFamily="18" charset="-128"/>
                <a:ea typeface="游明朝体 Pr6N R" panose="02020400000000000000" pitchFamily="18" charset="-128"/>
              </a:rPr>
              <a:t>(0</a:t>
            </a:r>
            <a:r>
              <a:rPr lang="ja-JP" altLang="en-US" sz="1100" b="1" kern="0" dirty="0">
                <a:solidFill>
                  <a:srgbClr val="0070C0"/>
                </a:solidFill>
                <a:latin typeface="游明朝体 Pr6N R" panose="02020400000000000000" pitchFamily="18" charset="-128"/>
                <a:ea typeface="游明朝体 Pr6N R" panose="02020400000000000000" pitchFamily="18" charset="-128"/>
              </a:rPr>
              <a:t>問</a:t>
            </a:r>
            <a:r>
              <a:rPr lang="en-US" altLang="ja-JP" sz="1100" b="1" kern="0" dirty="0">
                <a:solidFill>
                  <a:srgbClr val="0070C0"/>
                </a:solidFill>
                <a:latin typeface="游明朝体 Pr6N R" panose="02020400000000000000" pitchFamily="18" charset="-128"/>
                <a:ea typeface="游明朝体 Pr6N R" panose="02020400000000000000" pitchFamily="18" charset="-128"/>
              </a:rPr>
              <a:t>)</a:t>
            </a:r>
            <a:r>
              <a:rPr lang="ja-JP" altLang="en-US" sz="1100" b="1" kern="0" dirty="0">
                <a:solidFill>
                  <a:srgbClr val="0070C0"/>
                </a:solidFill>
                <a:latin typeface="游明朝体 Pr6N R" panose="02020400000000000000" pitchFamily="18" charset="-128"/>
                <a:ea typeface="游明朝体 Pr6N R" panose="02020400000000000000" pitchFamily="18" charset="-128"/>
              </a:rPr>
              <a:t>＝</a:t>
            </a:r>
            <a:r>
              <a:rPr lang="en-US" altLang="ja-JP" sz="1100" b="1" kern="0" dirty="0">
                <a:solidFill>
                  <a:srgbClr val="0070C0"/>
                </a:solidFill>
                <a:latin typeface="游明朝体 Pr6N R" panose="02020400000000000000" pitchFamily="18" charset="-128"/>
                <a:ea typeface="游明朝体 Pr6N R" panose="02020400000000000000" pitchFamily="18" charset="-128"/>
              </a:rPr>
              <a:t>3</a:t>
            </a:r>
            <a:r>
              <a:rPr lang="ja-JP" altLang="en-US" sz="1100" b="1" kern="0" dirty="0">
                <a:solidFill>
                  <a:srgbClr val="0070C0"/>
                </a:solidFill>
                <a:latin typeface="游明朝体 Pr6N R" panose="02020400000000000000" pitchFamily="18" charset="-128"/>
                <a:ea typeface="游明朝体 Pr6N R" panose="02020400000000000000" pitchFamily="18" charset="-128"/>
              </a:rPr>
              <a:t>問換算</a:t>
            </a:r>
            <a:endParaRPr lang="en-US" altLang="ja-JP" sz="1100" b="1" kern="0" dirty="0">
              <a:solidFill>
                <a:srgbClr val="0070C0"/>
              </a:solidFill>
              <a:latin typeface="游明朝体 Pr6N R" panose="02020400000000000000" pitchFamily="18" charset="-128"/>
              <a:ea typeface="游明朝体 Pr6N R" panose="02020400000000000000" pitchFamily="18" charset="-128"/>
            </a:endParaRPr>
          </a:p>
          <a:p>
            <a:pPr marL="0" indent="0" algn="l">
              <a:defRPr/>
            </a:pPr>
            <a:endParaRPr lang="en-US" altLang="ja-JP" sz="1100" b="1" kern="0" dirty="0">
              <a:latin typeface="游明朝体 Pr6N R" panose="02020400000000000000" pitchFamily="18" charset="-128"/>
              <a:ea typeface="游明朝体 Pr6N R" panose="02020400000000000000" pitchFamily="18" charset="-128"/>
            </a:endParaRPr>
          </a:p>
          <a:p>
            <a:pPr marL="0" indent="0" algn="l">
              <a:defRPr/>
            </a:pPr>
            <a:r>
              <a:rPr lang="ja-JP" altLang="en-US" sz="1100" b="1" kern="0" dirty="0">
                <a:latin typeface="游明朝体 Pr6N R" panose="02020400000000000000" pitchFamily="18" charset="-128"/>
                <a:ea typeface="游明朝体 Pr6N R" panose="02020400000000000000" pitchFamily="18" charset="-128"/>
              </a:rPr>
              <a:t>数値入力</a:t>
            </a:r>
            <a:r>
              <a:rPr lang="ja-JP" altLang="en-US" sz="1100" kern="0" dirty="0">
                <a:latin typeface="游明朝体 Pr6N R" panose="02020400000000000000" pitchFamily="18" charset="-128"/>
                <a:ea typeface="游明朝体 Pr6N R" panose="02020400000000000000" pitchFamily="18" charset="-128"/>
              </a:rPr>
              <a:t>は</a:t>
            </a:r>
            <a:r>
              <a:rPr lang="ja-JP" altLang="en-US" sz="1100" kern="0" dirty="0">
                <a:solidFill>
                  <a:srgbClr val="FF0000"/>
                </a:solidFill>
                <a:latin typeface="游明朝体 Pr6N R" panose="02020400000000000000" pitchFamily="18" charset="-128"/>
                <a:ea typeface="游明朝体 Pr6N R" panose="02020400000000000000" pitchFamily="18" charset="-128"/>
              </a:rPr>
              <a:t>必須入力項目</a:t>
            </a:r>
            <a:r>
              <a:rPr lang="en-US" altLang="ja-JP" sz="1100" kern="0" dirty="0">
                <a:solidFill>
                  <a:srgbClr val="FF0000"/>
                </a:solidFill>
                <a:latin typeface="游明朝体 Pr6N R" panose="02020400000000000000" pitchFamily="18" charset="-128"/>
                <a:ea typeface="游明朝体 Pr6N R" panose="02020400000000000000" pitchFamily="18" charset="-128"/>
              </a:rPr>
              <a:t>20</a:t>
            </a:r>
            <a:r>
              <a:rPr lang="ja-JP" altLang="en-US" sz="1100" kern="0" dirty="0">
                <a:solidFill>
                  <a:srgbClr val="FF0000"/>
                </a:solidFill>
                <a:latin typeface="游明朝体 Pr6N R" panose="02020400000000000000" pitchFamily="18" charset="-128"/>
                <a:ea typeface="游明朝体 Pr6N R" panose="02020400000000000000" pitchFamily="18" charset="-128"/>
              </a:rPr>
              <a:t>フォームで</a:t>
            </a:r>
            <a:r>
              <a:rPr lang="en-US" altLang="ja-JP" sz="1100" kern="0" dirty="0">
                <a:solidFill>
                  <a:srgbClr val="FF0000"/>
                </a:solidFill>
                <a:latin typeface="游明朝体 Pr6N R" panose="02020400000000000000" pitchFamily="18" charset="-128"/>
                <a:ea typeface="游明朝体 Pr6N R" panose="02020400000000000000" pitchFamily="18" charset="-128"/>
              </a:rPr>
              <a:t>1</a:t>
            </a:r>
            <a:r>
              <a:rPr lang="ja-JP" altLang="en-US" sz="1100" kern="0" dirty="0">
                <a:solidFill>
                  <a:srgbClr val="FF0000"/>
                </a:solidFill>
                <a:latin typeface="游明朝体 Pr6N R" panose="02020400000000000000" pitchFamily="18" charset="-128"/>
                <a:ea typeface="游明朝体 Pr6N R" panose="02020400000000000000" pitchFamily="18" charset="-128"/>
              </a:rPr>
              <a:t>問扱い</a:t>
            </a:r>
            <a:endParaRPr lang="en-US" altLang="ja-JP" sz="1100" kern="0" dirty="0">
              <a:solidFill>
                <a:srgbClr val="FF0000"/>
              </a:solidFill>
              <a:latin typeface="游明朝体 Pr6N R" panose="02020400000000000000" pitchFamily="18" charset="-128"/>
              <a:ea typeface="游明朝体 Pr6N R" panose="02020400000000000000" pitchFamily="18" charset="-128"/>
            </a:endParaRPr>
          </a:p>
          <a:p>
            <a:pPr>
              <a:defRPr/>
            </a:pPr>
            <a:r>
              <a:rPr lang="ja-JP" altLang="en-US" sz="1100" b="1" kern="0" dirty="0">
                <a:solidFill>
                  <a:srgbClr val="0070C0"/>
                </a:solidFill>
                <a:latin typeface="游明朝体 Pr6N R" panose="02020400000000000000" pitchFamily="18" charset="-128"/>
                <a:ea typeface="游明朝体 Pr6N R" panose="02020400000000000000" pitchFamily="18" charset="-128"/>
              </a:rPr>
              <a:t>例）必須</a:t>
            </a:r>
            <a:r>
              <a:rPr lang="en-US" altLang="ja-JP" sz="1100" b="1" kern="0" dirty="0">
                <a:solidFill>
                  <a:srgbClr val="0070C0"/>
                </a:solidFill>
                <a:latin typeface="游明朝体 Pr6N R" panose="02020400000000000000" pitchFamily="18" charset="-128"/>
                <a:ea typeface="游明朝体 Pr6N R" panose="02020400000000000000" pitchFamily="18" charset="-128"/>
              </a:rPr>
              <a:t>25</a:t>
            </a:r>
            <a:r>
              <a:rPr lang="ja-JP" altLang="en-US" sz="1100" b="1" kern="0" dirty="0">
                <a:solidFill>
                  <a:srgbClr val="0070C0"/>
                </a:solidFill>
                <a:latin typeface="游明朝体 Pr6N R" panose="02020400000000000000" pitchFamily="18" charset="-128"/>
                <a:ea typeface="游明朝体 Pr6N R" panose="02020400000000000000" pitchFamily="18" charset="-128"/>
              </a:rPr>
              <a:t>個</a:t>
            </a:r>
            <a:r>
              <a:rPr lang="en-US" altLang="ja-JP" sz="1100" b="1" kern="0" dirty="0">
                <a:solidFill>
                  <a:srgbClr val="0070C0"/>
                </a:solidFill>
                <a:latin typeface="游明朝体 Pr6N R" panose="02020400000000000000" pitchFamily="18" charset="-128"/>
                <a:ea typeface="游明朝体 Pr6N R" panose="02020400000000000000" pitchFamily="18" charset="-128"/>
              </a:rPr>
              <a:t>(2</a:t>
            </a:r>
            <a:r>
              <a:rPr lang="ja-JP" altLang="en-US" sz="1100" b="1" kern="0" dirty="0">
                <a:solidFill>
                  <a:srgbClr val="0070C0"/>
                </a:solidFill>
                <a:latin typeface="游明朝体 Pr6N R" panose="02020400000000000000" pitchFamily="18" charset="-128"/>
                <a:ea typeface="游明朝体 Pr6N R" panose="02020400000000000000" pitchFamily="18" charset="-128"/>
              </a:rPr>
              <a:t>問</a:t>
            </a:r>
            <a:r>
              <a:rPr lang="en-US" altLang="ja-JP" sz="1100" b="1" kern="0" dirty="0">
                <a:solidFill>
                  <a:srgbClr val="0070C0"/>
                </a:solidFill>
                <a:latin typeface="游明朝体 Pr6N R" panose="02020400000000000000" pitchFamily="18" charset="-128"/>
                <a:ea typeface="游明朝体 Pr6N R" panose="02020400000000000000" pitchFamily="18" charset="-128"/>
              </a:rPr>
              <a:t>)</a:t>
            </a:r>
            <a:r>
              <a:rPr lang="ja-JP" altLang="en-US" sz="1100" b="1" kern="0" dirty="0">
                <a:solidFill>
                  <a:srgbClr val="0070C0"/>
                </a:solidFill>
                <a:latin typeface="游明朝体 Pr6N R" panose="02020400000000000000" pitchFamily="18" charset="-128"/>
                <a:ea typeface="游明朝体 Pr6N R" panose="02020400000000000000" pitchFamily="18" charset="-128"/>
              </a:rPr>
              <a:t>＋任意</a:t>
            </a:r>
            <a:r>
              <a:rPr lang="en-US" altLang="ja-JP" sz="1100" b="1" kern="0" dirty="0">
                <a:solidFill>
                  <a:srgbClr val="0070C0"/>
                </a:solidFill>
                <a:latin typeface="游明朝体 Pr6N R" panose="02020400000000000000" pitchFamily="18" charset="-128"/>
                <a:ea typeface="游明朝体 Pr6N R" panose="02020400000000000000" pitchFamily="18" charset="-128"/>
              </a:rPr>
              <a:t>5</a:t>
            </a:r>
            <a:r>
              <a:rPr lang="ja-JP" altLang="en-US" sz="1100" b="1" kern="0" dirty="0">
                <a:solidFill>
                  <a:srgbClr val="0070C0"/>
                </a:solidFill>
                <a:latin typeface="游明朝体 Pr6N R" panose="02020400000000000000" pitchFamily="18" charset="-128"/>
                <a:ea typeface="游明朝体 Pr6N R" panose="02020400000000000000" pitchFamily="18" charset="-128"/>
              </a:rPr>
              <a:t>個</a:t>
            </a:r>
            <a:r>
              <a:rPr lang="en-US" altLang="ja-JP" sz="1100" b="1" kern="0" dirty="0">
                <a:solidFill>
                  <a:srgbClr val="0070C0"/>
                </a:solidFill>
                <a:latin typeface="游明朝体 Pr6N R" panose="02020400000000000000" pitchFamily="18" charset="-128"/>
                <a:ea typeface="游明朝体 Pr6N R" panose="02020400000000000000" pitchFamily="18" charset="-128"/>
              </a:rPr>
              <a:t>(0</a:t>
            </a:r>
            <a:r>
              <a:rPr lang="ja-JP" altLang="en-US" sz="1100" b="1" kern="0" dirty="0">
                <a:solidFill>
                  <a:srgbClr val="0070C0"/>
                </a:solidFill>
                <a:latin typeface="游明朝体 Pr6N R" panose="02020400000000000000" pitchFamily="18" charset="-128"/>
                <a:ea typeface="游明朝体 Pr6N R" panose="02020400000000000000" pitchFamily="18" charset="-128"/>
              </a:rPr>
              <a:t>問</a:t>
            </a:r>
            <a:r>
              <a:rPr lang="en-US" altLang="ja-JP" sz="1100" b="1" kern="0" dirty="0">
                <a:solidFill>
                  <a:srgbClr val="0070C0"/>
                </a:solidFill>
                <a:latin typeface="游明朝体 Pr6N R" panose="02020400000000000000" pitchFamily="18" charset="-128"/>
                <a:ea typeface="游明朝体 Pr6N R" panose="02020400000000000000" pitchFamily="18" charset="-128"/>
              </a:rPr>
              <a:t>)</a:t>
            </a:r>
            <a:r>
              <a:rPr lang="ja-JP" altLang="en-US" sz="1100" b="1" kern="0" dirty="0">
                <a:solidFill>
                  <a:srgbClr val="0070C0"/>
                </a:solidFill>
                <a:latin typeface="游明朝体 Pr6N R" panose="02020400000000000000" pitchFamily="18" charset="-128"/>
                <a:ea typeface="游明朝体 Pr6N R" panose="02020400000000000000" pitchFamily="18" charset="-128"/>
              </a:rPr>
              <a:t>＝</a:t>
            </a:r>
            <a:r>
              <a:rPr lang="en-US" altLang="ja-JP" sz="1100" b="1" kern="0" dirty="0">
                <a:solidFill>
                  <a:srgbClr val="0070C0"/>
                </a:solidFill>
                <a:latin typeface="游明朝体 Pr6N R" panose="02020400000000000000" pitchFamily="18" charset="-128"/>
                <a:ea typeface="游明朝体 Pr6N R" panose="02020400000000000000" pitchFamily="18" charset="-128"/>
              </a:rPr>
              <a:t>2</a:t>
            </a:r>
            <a:r>
              <a:rPr lang="ja-JP" altLang="en-US" sz="1100" b="1" kern="0" dirty="0">
                <a:solidFill>
                  <a:srgbClr val="0070C0"/>
                </a:solidFill>
                <a:latin typeface="游明朝体 Pr6N R" panose="02020400000000000000" pitchFamily="18" charset="-128"/>
                <a:ea typeface="游明朝体 Pr6N R" panose="02020400000000000000" pitchFamily="18" charset="-128"/>
              </a:rPr>
              <a:t>問換算</a:t>
            </a:r>
            <a:endParaRPr lang="en-US" altLang="ja-JP" sz="1100" kern="0" dirty="0">
              <a:solidFill>
                <a:srgbClr val="FF0000"/>
              </a:solidFill>
              <a:latin typeface="游明朝体 Pr6N R" panose="02020400000000000000" pitchFamily="18" charset="-128"/>
              <a:ea typeface="游明朝体 Pr6N R" panose="02020400000000000000" pitchFamily="18" charset="-128"/>
            </a:endParaRPr>
          </a:p>
        </p:txBody>
      </p:sp>
      <p:sp>
        <p:nvSpPr>
          <p:cNvPr id="24" name="コンテンツ プレースホルダー 1">
            <a:extLst>
              <a:ext uri="{FF2B5EF4-FFF2-40B4-BE49-F238E27FC236}">
                <a16:creationId xmlns:a16="http://schemas.microsoft.com/office/drawing/2014/main" id="{040E55CF-DAEB-2057-BB16-A73686251180}"/>
              </a:ext>
            </a:extLst>
          </p:cNvPr>
          <p:cNvSpPr txBox="1">
            <a:spLocks/>
          </p:cNvSpPr>
          <p:nvPr/>
        </p:nvSpPr>
        <p:spPr>
          <a:xfrm>
            <a:off x="7976460" y="2266281"/>
            <a:ext cx="2662297" cy="369332"/>
          </a:xfrm>
          <a:prstGeom prst="rect">
            <a:avLst/>
          </a:prstGeom>
          <a:solidFill>
            <a:schemeClr val="bg1">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600" dirty="0">
                <a:solidFill>
                  <a:schemeClr val="bg1"/>
                </a:solidFill>
                <a:latin typeface="游明朝体 Pr6N R" panose="02020400000000000000" pitchFamily="18" charset="-128"/>
                <a:ea typeface="游明朝体 Pr6N R" panose="02020400000000000000" pitchFamily="18" charset="-128"/>
              </a:rPr>
              <a:t>―</a:t>
            </a:r>
            <a:r>
              <a:rPr lang="ja-JP" altLang="en-US" sz="1600" dirty="0">
                <a:solidFill>
                  <a:schemeClr val="bg1"/>
                </a:solidFill>
                <a:latin typeface="游明朝体 Pr6N R" panose="02020400000000000000" pitchFamily="18" charset="-128"/>
                <a:ea typeface="游明朝体 Pr6N R" panose="02020400000000000000" pitchFamily="18" charset="-128"/>
              </a:rPr>
              <a:t>　カウント対象外</a:t>
            </a:r>
          </a:p>
        </p:txBody>
      </p:sp>
      <p:sp>
        <p:nvSpPr>
          <p:cNvPr id="27" name="正方形/長方形 26">
            <a:extLst>
              <a:ext uri="{FF2B5EF4-FFF2-40B4-BE49-F238E27FC236}">
                <a16:creationId xmlns:a16="http://schemas.microsoft.com/office/drawing/2014/main" id="{D0B3FD0D-549A-6526-D292-1119A4A73DFF}"/>
              </a:ext>
            </a:extLst>
          </p:cNvPr>
          <p:cNvSpPr/>
          <p:nvPr/>
        </p:nvSpPr>
        <p:spPr>
          <a:xfrm>
            <a:off x="7976460" y="2259256"/>
            <a:ext cx="2872515" cy="15840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CF055D90-1FF2-EAAE-9306-0096F9307DD8}"/>
              </a:ext>
            </a:extLst>
          </p:cNvPr>
          <p:cNvSpPr txBox="1"/>
          <p:nvPr/>
        </p:nvSpPr>
        <p:spPr>
          <a:xfrm>
            <a:off x="8049208" y="2692449"/>
            <a:ext cx="2791830" cy="1107996"/>
          </a:xfrm>
          <a:prstGeom prst="rect">
            <a:avLst/>
          </a:prstGeom>
          <a:noFill/>
        </p:spPr>
        <p:txBody>
          <a:bodyPr wrap="square">
            <a:spAutoFit/>
          </a:bodyPr>
          <a:lstStyle/>
          <a:p>
            <a:pPr marL="0" indent="0" algn="l">
              <a:defRPr/>
            </a:pPr>
            <a:r>
              <a:rPr lang="ja-JP" altLang="en-US" sz="1100" kern="0" dirty="0">
                <a:latin typeface="游明朝体 Pr6N R" panose="02020400000000000000" pitchFamily="18" charset="-128"/>
                <a:ea typeface="游明朝体 Pr6N R" panose="02020400000000000000" pitchFamily="18" charset="-128"/>
              </a:rPr>
              <a:t>＜基本属性＞</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kern="0" dirty="0">
                <a:latin typeface="游明朝体 Pr6N R" panose="02020400000000000000" pitchFamily="18" charset="-128"/>
                <a:ea typeface="游明朝体 Pr6N R" panose="02020400000000000000" pitchFamily="18" charset="-128"/>
              </a:rPr>
              <a:t>１</a:t>
            </a:r>
            <a:r>
              <a:rPr lang="en-US" altLang="ja-JP" sz="1100" kern="0" dirty="0">
                <a:latin typeface="游明朝体 Pr6N R" panose="02020400000000000000" pitchFamily="18" charset="-128"/>
                <a:ea typeface="游明朝体 Pr6N R" panose="02020400000000000000" pitchFamily="18" charset="-128"/>
              </a:rPr>
              <a:t>.</a:t>
            </a:r>
            <a:r>
              <a:rPr lang="ja-JP" altLang="en-US" sz="1100" kern="0" dirty="0">
                <a:latin typeface="游明朝体 Pr6N R" panose="02020400000000000000" pitchFamily="18" charset="-128"/>
                <a:ea typeface="游明朝体 Pr6N R" panose="02020400000000000000" pitchFamily="18" charset="-128"/>
              </a:rPr>
              <a:t>性別</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kern="0" dirty="0">
                <a:latin typeface="游明朝体 Pr6N R" panose="02020400000000000000" pitchFamily="18" charset="-128"/>
                <a:ea typeface="游明朝体 Pr6N R" panose="02020400000000000000" pitchFamily="18" charset="-128"/>
              </a:rPr>
              <a:t>２</a:t>
            </a:r>
            <a:r>
              <a:rPr lang="en-US" altLang="ja-JP" sz="1100" kern="0" dirty="0">
                <a:latin typeface="游明朝体 Pr6N R" panose="02020400000000000000" pitchFamily="18" charset="-128"/>
                <a:ea typeface="游明朝体 Pr6N R" panose="02020400000000000000" pitchFamily="18" charset="-128"/>
              </a:rPr>
              <a:t>.</a:t>
            </a:r>
            <a:r>
              <a:rPr lang="ja-JP" altLang="en-US" sz="1100" kern="0" dirty="0">
                <a:latin typeface="游明朝体 Pr6N R" panose="02020400000000000000" pitchFamily="18" charset="-128"/>
                <a:ea typeface="游明朝体 Pr6N R" panose="02020400000000000000" pitchFamily="18" charset="-128"/>
              </a:rPr>
              <a:t>年齢</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kern="0" dirty="0">
                <a:latin typeface="游明朝体 Pr6N R" panose="02020400000000000000" pitchFamily="18" charset="-128"/>
                <a:ea typeface="游明朝体 Pr6N R" panose="02020400000000000000" pitchFamily="18" charset="-128"/>
              </a:rPr>
              <a:t>３</a:t>
            </a:r>
            <a:r>
              <a:rPr lang="en-US" altLang="ja-JP" sz="1100" kern="0" dirty="0">
                <a:latin typeface="游明朝体 Pr6N R" panose="02020400000000000000" pitchFamily="18" charset="-128"/>
                <a:ea typeface="游明朝体 Pr6N R" panose="02020400000000000000" pitchFamily="18" charset="-128"/>
              </a:rPr>
              <a:t>.</a:t>
            </a:r>
            <a:r>
              <a:rPr lang="ja-JP" altLang="en-US" sz="1100" kern="0" dirty="0">
                <a:latin typeface="游明朝体 Pr6N R" panose="02020400000000000000" pitchFamily="18" charset="-128"/>
                <a:ea typeface="游明朝体 Pr6N R" panose="02020400000000000000" pitchFamily="18" charset="-128"/>
              </a:rPr>
              <a:t>都道府県</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kern="0" dirty="0">
                <a:latin typeface="游明朝体 Pr6N R" panose="02020400000000000000" pitchFamily="18" charset="-128"/>
                <a:ea typeface="游明朝体 Pr6N R" panose="02020400000000000000" pitchFamily="18" charset="-128"/>
              </a:rPr>
              <a:t>４</a:t>
            </a:r>
            <a:r>
              <a:rPr lang="en-US" altLang="ja-JP" sz="1100" kern="0" dirty="0">
                <a:latin typeface="游明朝体 Pr6N R" panose="02020400000000000000" pitchFamily="18" charset="-128"/>
                <a:ea typeface="游明朝体 Pr6N R" panose="02020400000000000000" pitchFamily="18" charset="-128"/>
              </a:rPr>
              <a:t>.</a:t>
            </a:r>
            <a:r>
              <a:rPr lang="ja-JP" altLang="en-US" sz="1100" kern="0" dirty="0">
                <a:latin typeface="游明朝体 Pr6N R" panose="02020400000000000000" pitchFamily="18" charset="-128"/>
                <a:ea typeface="游明朝体 Pr6N R" panose="02020400000000000000" pitchFamily="18" charset="-128"/>
              </a:rPr>
              <a:t>職業</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kern="0" dirty="0">
                <a:latin typeface="游明朝体 Pr6N R" panose="02020400000000000000" pitchFamily="18" charset="-128"/>
                <a:ea typeface="游明朝体 Pr6N R" panose="02020400000000000000" pitchFamily="18" charset="-128"/>
              </a:rPr>
              <a:t>５</a:t>
            </a:r>
            <a:r>
              <a:rPr lang="en-US" altLang="ja-JP" sz="1100" kern="0" dirty="0">
                <a:latin typeface="游明朝体 Pr6N R" panose="02020400000000000000" pitchFamily="18" charset="-128"/>
                <a:ea typeface="游明朝体 Pr6N R" panose="02020400000000000000" pitchFamily="18" charset="-128"/>
              </a:rPr>
              <a:t>.</a:t>
            </a:r>
            <a:r>
              <a:rPr lang="ja-JP" altLang="en-US" sz="1100" kern="0" dirty="0">
                <a:latin typeface="游明朝体 Pr6N R" panose="02020400000000000000" pitchFamily="18" charset="-128"/>
                <a:ea typeface="游明朝体 Pr6N R" panose="02020400000000000000" pitchFamily="18" charset="-128"/>
              </a:rPr>
              <a:t>未既婚</a:t>
            </a:r>
            <a:endParaRPr lang="en-US" altLang="ja-JP" sz="1100" kern="0" dirty="0">
              <a:latin typeface="游明朝体 Pr6N R" panose="02020400000000000000" pitchFamily="18" charset="-128"/>
              <a:ea typeface="游明朝体 Pr6N R" panose="02020400000000000000" pitchFamily="18" charset="-128"/>
            </a:endParaRPr>
          </a:p>
        </p:txBody>
      </p:sp>
      <p:sp>
        <p:nvSpPr>
          <p:cNvPr id="31" name="正方形/長方形 30">
            <a:extLst>
              <a:ext uri="{FF2B5EF4-FFF2-40B4-BE49-F238E27FC236}">
                <a16:creationId xmlns:a16="http://schemas.microsoft.com/office/drawing/2014/main" id="{F38F2C1E-ACA9-A836-75B2-467126C6411A}"/>
              </a:ext>
            </a:extLst>
          </p:cNvPr>
          <p:cNvSpPr/>
          <p:nvPr/>
        </p:nvSpPr>
        <p:spPr>
          <a:xfrm>
            <a:off x="1343025" y="3938440"/>
            <a:ext cx="3240000" cy="15840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コンテンツ プレースホルダー 1">
            <a:extLst>
              <a:ext uri="{FF2B5EF4-FFF2-40B4-BE49-F238E27FC236}">
                <a16:creationId xmlns:a16="http://schemas.microsoft.com/office/drawing/2014/main" id="{B03629D4-FE93-50AD-CEE5-B85711DA85AF}"/>
              </a:ext>
            </a:extLst>
          </p:cNvPr>
          <p:cNvSpPr txBox="1">
            <a:spLocks/>
          </p:cNvSpPr>
          <p:nvPr/>
        </p:nvSpPr>
        <p:spPr>
          <a:xfrm>
            <a:off x="1343024" y="3943333"/>
            <a:ext cx="2662298" cy="369332"/>
          </a:xfrm>
          <a:prstGeom prst="rect">
            <a:avLst/>
          </a:prstGeom>
          <a:solidFill>
            <a:schemeClr val="bg1">
              <a:lumMod val="5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600" dirty="0">
                <a:solidFill>
                  <a:schemeClr val="bg1"/>
                </a:solidFill>
                <a:latin typeface="游明朝体 Pr6N R" panose="02020400000000000000" pitchFamily="18" charset="-128"/>
                <a:ea typeface="游明朝体 Pr6N R" panose="02020400000000000000" pitchFamily="18" charset="-128"/>
              </a:rPr>
              <a:t>ー　マトリクス設問</a:t>
            </a:r>
          </a:p>
        </p:txBody>
      </p:sp>
      <p:sp>
        <p:nvSpPr>
          <p:cNvPr id="34" name="テキスト ボックス 33">
            <a:extLst>
              <a:ext uri="{FF2B5EF4-FFF2-40B4-BE49-F238E27FC236}">
                <a16:creationId xmlns:a16="http://schemas.microsoft.com/office/drawing/2014/main" id="{D0182860-16C8-B1F5-EBF3-1CB54A7172DA}"/>
              </a:ext>
            </a:extLst>
          </p:cNvPr>
          <p:cNvSpPr txBox="1"/>
          <p:nvPr/>
        </p:nvSpPr>
        <p:spPr>
          <a:xfrm>
            <a:off x="1355175" y="4325279"/>
            <a:ext cx="3227850" cy="1107996"/>
          </a:xfrm>
          <a:prstGeom prst="rect">
            <a:avLst/>
          </a:prstGeom>
          <a:noFill/>
        </p:spPr>
        <p:txBody>
          <a:bodyPr wrap="square">
            <a:spAutoFit/>
          </a:bodyPr>
          <a:lstStyle/>
          <a:p>
            <a:pPr marL="0" indent="0" algn="l">
              <a:defRPr/>
            </a:pPr>
            <a:r>
              <a:rPr lang="en-US" altLang="ja-JP" sz="1100" kern="0" dirty="0">
                <a:latin typeface="游明朝体 Pr6N R" panose="02020400000000000000" pitchFamily="18" charset="-128"/>
                <a:ea typeface="游明朝体 Pr6N R" panose="02020400000000000000" pitchFamily="18" charset="-128"/>
              </a:rPr>
              <a:t>SA</a:t>
            </a:r>
            <a:r>
              <a:rPr lang="ja-JP" altLang="en-US" sz="1100" kern="0" dirty="0">
                <a:latin typeface="游明朝体 Pr6N R" panose="02020400000000000000" pitchFamily="18" charset="-128"/>
                <a:ea typeface="游明朝体 Pr6N R" panose="02020400000000000000" pitchFamily="18" charset="-128"/>
              </a:rPr>
              <a:t>／</a:t>
            </a:r>
            <a:r>
              <a:rPr lang="en-US" altLang="ja-JP" sz="1100" kern="0" dirty="0">
                <a:latin typeface="游明朝体 Pr6N R" panose="02020400000000000000" pitchFamily="18" charset="-128"/>
                <a:ea typeface="游明朝体 Pr6N R" panose="02020400000000000000" pitchFamily="18" charset="-128"/>
              </a:rPr>
              <a:t>MA</a:t>
            </a:r>
            <a:r>
              <a:rPr lang="ja-JP" altLang="en-US" sz="1100" kern="0" dirty="0">
                <a:latin typeface="游明朝体 Pr6N R" panose="02020400000000000000" pitchFamily="18" charset="-128"/>
                <a:ea typeface="游明朝体 Pr6N R" panose="02020400000000000000" pitchFamily="18" charset="-128"/>
              </a:rPr>
              <a:t>／</a:t>
            </a:r>
            <a:r>
              <a:rPr lang="en-US" altLang="ja-JP" sz="1100" kern="0" dirty="0">
                <a:latin typeface="游明朝体 Pr6N R" panose="02020400000000000000" pitchFamily="18" charset="-128"/>
                <a:ea typeface="游明朝体 Pr6N R" panose="02020400000000000000" pitchFamily="18" charset="-128"/>
              </a:rPr>
              <a:t>SD</a:t>
            </a:r>
            <a:r>
              <a:rPr lang="ja-JP" altLang="en-US" sz="1100" kern="0" dirty="0">
                <a:latin typeface="游明朝体 Pr6N R" panose="02020400000000000000" pitchFamily="18" charset="-128"/>
                <a:ea typeface="游明朝体 Pr6N R" panose="02020400000000000000" pitchFamily="18" charset="-128"/>
              </a:rPr>
              <a:t>法マトリクス設問は</a:t>
            </a:r>
            <a:r>
              <a:rPr lang="ja-JP" altLang="en-US" sz="1100" kern="0" dirty="0">
                <a:solidFill>
                  <a:srgbClr val="FF0000"/>
                </a:solidFill>
                <a:latin typeface="游明朝体 Pr6N R" panose="02020400000000000000" pitchFamily="18" charset="-128"/>
                <a:ea typeface="游明朝体 Pr6N R" panose="02020400000000000000" pitchFamily="18" charset="-128"/>
              </a:rPr>
              <a:t>表側・表頭の</a:t>
            </a:r>
            <a:endParaRPr lang="en-US" altLang="ja-JP" sz="1100" kern="0" dirty="0">
              <a:solidFill>
                <a:srgbClr val="FF0000"/>
              </a:solidFill>
              <a:latin typeface="游明朝体 Pr6N R" panose="02020400000000000000" pitchFamily="18" charset="-128"/>
              <a:ea typeface="游明朝体 Pr6N R" panose="02020400000000000000" pitchFamily="18" charset="-128"/>
            </a:endParaRPr>
          </a:p>
          <a:p>
            <a:pPr marL="0" indent="0" algn="l">
              <a:defRPr/>
            </a:pPr>
            <a:r>
              <a:rPr lang="ja-JP" altLang="en-US" sz="1100" kern="0" dirty="0">
                <a:solidFill>
                  <a:srgbClr val="FF0000"/>
                </a:solidFill>
                <a:latin typeface="游明朝体 Pr6N R" panose="02020400000000000000" pitchFamily="18" charset="-128"/>
                <a:ea typeface="游明朝体 Pr6N R" panose="02020400000000000000" pitchFamily="18" charset="-128"/>
              </a:rPr>
              <a:t>各</a:t>
            </a:r>
            <a:r>
              <a:rPr lang="en-US" altLang="ja-JP" sz="1100" kern="0" dirty="0">
                <a:solidFill>
                  <a:srgbClr val="FF0000"/>
                </a:solidFill>
                <a:latin typeface="游明朝体 Pr6N R" panose="02020400000000000000" pitchFamily="18" charset="-128"/>
                <a:ea typeface="游明朝体 Pr6N R" panose="02020400000000000000" pitchFamily="18" charset="-128"/>
              </a:rPr>
              <a:t>10</a:t>
            </a:r>
            <a:r>
              <a:rPr lang="ja-JP" altLang="en-US" sz="1100" kern="0" dirty="0">
                <a:solidFill>
                  <a:srgbClr val="FF0000"/>
                </a:solidFill>
                <a:latin typeface="游明朝体 Pr6N R" panose="02020400000000000000" pitchFamily="18" charset="-128"/>
                <a:ea typeface="游明朝体 Pr6N R" panose="02020400000000000000" pitchFamily="18" charset="-128"/>
              </a:rPr>
              <a:t>項目で</a:t>
            </a:r>
            <a:r>
              <a:rPr lang="en-US" altLang="ja-JP" sz="1100" kern="0" dirty="0">
                <a:solidFill>
                  <a:srgbClr val="FF0000"/>
                </a:solidFill>
                <a:latin typeface="游明朝体 Pr6N R" panose="02020400000000000000" pitchFamily="18" charset="-128"/>
                <a:ea typeface="游明朝体 Pr6N R" panose="02020400000000000000" pitchFamily="18" charset="-128"/>
              </a:rPr>
              <a:t>1</a:t>
            </a:r>
            <a:r>
              <a:rPr lang="ja-JP" altLang="en-US" sz="1100" kern="0" dirty="0">
                <a:solidFill>
                  <a:srgbClr val="FF0000"/>
                </a:solidFill>
                <a:latin typeface="游明朝体 Pr6N R" panose="02020400000000000000" pitchFamily="18" charset="-128"/>
                <a:ea typeface="游明朝体 Pr6N R" panose="02020400000000000000" pitchFamily="18" charset="-128"/>
              </a:rPr>
              <a:t>問換算</a:t>
            </a:r>
          </a:p>
          <a:p>
            <a:pPr marL="0" indent="0" algn="l">
              <a:defRPr/>
            </a:pPr>
            <a:r>
              <a:rPr lang="ja-JP" altLang="en-US" sz="1100" kern="0" dirty="0">
                <a:latin typeface="游明朝体 Pr6N R" panose="02020400000000000000" pitchFamily="18" charset="-128"/>
                <a:ea typeface="游明朝体 Pr6N R" panose="02020400000000000000" pitchFamily="18" charset="-128"/>
              </a:rPr>
              <a:t>その他</a:t>
            </a:r>
            <a:r>
              <a:rPr lang="en-US" altLang="ja-JP" sz="1100" kern="0" dirty="0">
                <a:latin typeface="游明朝体 Pr6N R" panose="02020400000000000000" pitchFamily="18" charset="-128"/>
                <a:ea typeface="游明朝体 Pr6N R" panose="02020400000000000000" pitchFamily="18" charset="-128"/>
              </a:rPr>
              <a:t>FA</a:t>
            </a:r>
            <a:r>
              <a:rPr lang="ja-JP" altLang="en-US" sz="1100" kern="0" dirty="0">
                <a:latin typeface="游明朝体 Pr6N R" panose="02020400000000000000" pitchFamily="18" charset="-128"/>
                <a:ea typeface="游明朝体 Pr6N R" panose="02020400000000000000" pitchFamily="18" charset="-128"/>
              </a:rPr>
              <a:t>は任意項目と考えられるため</a:t>
            </a:r>
            <a:r>
              <a:rPr lang="en-US" altLang="ja-JP" sz="1100" kern="0" dirty="0">
                <a:solidFill>
                  <a:srgbClr val="FF0000"/>
                </a:solidFill>
                <a:latin typeface="游明朝体 Pr6N R" panose="02020400000000000000" pitchFamily="18" charset="-128"/>
                <a:ea typeface="游明朝体 Pr6N R" panose="02020400000000000000" pitchFamily="18" charset="-128"/>
              </a:rPr>
              <a:t>0</a:t>
            </a:r>
            <a:r>
              <a:rPr lang="ja-JP" altLang="en-US" sz="1100" kern="0" dirty="0">
                <a:solidFill>
                  <a:srgbClr val="FF0000"/>
                </a:solidFill>
                <a:latin typeface="游明朝体 Pr6N R" panose="02020400000000000000" pitchFamily="18" charset="-128"/>
                <a:ea typeface="游明朝体 Pr6N R" panose="02020400000000000000" pitchFamily="18" charset="-128"/>
              </a:rPr>
              <a:t>問換算</a:t>
            </a:r>
            <a:endParaRPr lang="en-US" altLang="ja-JP" sz="1100" kern="0" dirty="0">
              <a:solidFill>
                <a:srgbClr val="FF0000"/>
              </a:solidFill>
              <a:latin typeface="游明朝体 Pr6N R" panose="02020400000000000000" pitchFamily="18" charset="-128"/>
              <a:ea typeface="游明朝体 Pr6N R" panose="02020400000000000000" pitchFamily="18" charset="-128"/>
            </a:endParaRPr>
          </a:p>
          <a:p>
            <a:pPr marL="0" indent="0" algn="l">
              <a:defRPr/>
            </a:pPr>
            <a:endParaRPr lang="en-US" altLang="ja-JP" sz="1100" kern="0" dirty="0">
              <a:solidFill>
                <a:srgbClr val="FF0000"/>
              </a:solidFill>
              <a:latin typeface="游明朝体 Pr6N R" panose="02020400000000000000" pitchFamily="18" charset="-128"/>
              <a:ea typeface="游明朝体 Pr6N R" panose="02020400000000000000" pitchFamily="18" charset="-128"/>
            </a:endParaRPr>
          </a:p>
          <a:p>
            <a:pPr marL="0" indent="0" algn="l">
              <a:defRPr/>
            </a:pPr>
            <a:r>
              <a:rPr lang="ja-JP" altLang="en-US" sz="1100" b="1" kern="0" dirty="0">
                <a:solidFill>
                  <a:srgbClr val="0070C0"/>
                </a:solidFill>
                <a:latin typeface="游明朝体 Pr6N R" panose="02020400000000000000" pitchFamily="18" charset="-128"/>
                <a:ea typeface="游明朝体 Pr6N R" panose="02020400000000000000" pitchFamily="18" charset="-128"/>
              </a:rPr>
              <a:t>例）</a:t>
            </a:r>
            <a:r>
              <a:rPr lang="zh-TW" altLang="en-US" sz="1100" b="1" kern="0" dirty="0">
                <a:solidFill>
                  <a:srgbClr val="0070C0"/>
                </a:solidFill>
                <a:latin typeface="游明朝体 Pr6N R" panose="02020400000000000000" pitchFamily="18" charset="-128"/>
                <a:ea typeface="游明朝体 Pr6N R" panose="02020400000000000000" pitchFamily="18" charset="-128"/>
              </a:rPr>
              <a:t>表側</a:t>
            </a:r>
            <a:r>
              <a:rPr lang="en-US" altLang="zh-TW" sz="1100" b="1" kern="0" dirty="0">
                <a:solidFill>
                  <a:srgbClr val="0070C0"/>
                </a:solidFill>
                <a:latin typeface="游明朝体 Pr6N R" panose="02020400000000000000" pitchFamily="18" charset="-128"/>
                <a:ea typeface="游明朝体 Pr6N R" panose="02020400000000000000" pitchFamily="18" charset="-128"/>
              </a:rPr>
              <a:t>20</a:t>
            </a:r>
            <a:r>
              <a:rPr lang="zh-TW" altLang="en-US" sz="1100" b="1" kern="0" dirty="0">
                <a:solidFill>
                  <a:srgbClr val="0070C0"/>
                </a:solidFill>
                <a:latin typeface="游明朝体 Pr6N R" panose="02020400000000000000" pitchFamily="18" charset="-128"/>
                <a:ea typeface="游明朝体 Pr6N R" panose="02020400000000000000" pitchFamily="18" charset="-128"/>
              </a:rPr>
              <a:t>項目</a:t>
            </a:r>
            <a:r>
              <a:rPr lang="en-US" altLang="zh-TW" sz="1100" b="1" kern="0" dirty="0">
                <a:solidFill>
                  <a:srgbClr val="0070C0"/>
                </a:solidFill>
                <a:latin typeface="游明朝体 Pr6N R" panose="02020400000000000000" pitchFamily="18" charset="-128"/>
                <a:ea typeface="游明朝体 Pr6N R" panose="02020400000000000000" pitchFamily="18" charset="-128"/>
              </a:rPr>
              <a:t>(2</a:t>
            </a:r>
            <a:r>
              <a:rPr lang="zh-TW" altLang="en-US" sz="1100" b="1" kern="0" dirty="0">
                <a:solidFill>
                  <a:srgbClr val="0070C0"/>
                </a:solidFill>
                <a:latin typeface="游明朝体 Pr6N R" panose="02020400000000000000" pitchFamily="18" charset="-128"/>
                <a:ea typeface="游明朝体 Pr6N R" panose="02020400000000000000" pitchFamily="18" charset="-128"/>
              </a:rPr>
              <a:t>問</a:t>
            </a:r>
            <a:r>
              <a:rPr lang="en-US" altLang="zh-TW" sz="1100" b="1" kern="0" dirty="0">
                <a:solidFill>
                  <a:srgbClr val="0070C0"/>
                </a:solidFill>
                <a:latin typeface="游明朝体 Pr6N R" panose="02020400000000000000" pitchFamily="18" charset="-128"/>
                <a:ea typeface="游明朝体 Pr6N R" panose="02020400000000000000" pitchFamily="18" charset="-128"/>
              </a:rPr>
              <a:t>)</a:t>
            </a:r>
            <a:r>
              <a:rPr lang="en-US" altLang="ja-JP" sz="1100" b="1" kern="0" dirty="0">
                <a:solidFill>
                  <a:srgbClr val="0070C0"/>
                </a:solidFill>
                <a:latin typeface="游明朝体 Pr6N R" panose="02020400000000000000" pitchFamily="18" charset="-128"/>
                <a:ea typeface="游明朝体 Pr6N R" panose="02020400000000000000" pitchFamily="18" charset="-128"/>
              </a:rPr>
              <a:t>×</a:t>
            </a:r>
            <a:r>
              <a:rPr lang="zh-TW" altLang="en-US" sz="1100" b="1" kern="0" dirty="0">
                <a:solidFill>
                  <a:srgbClr val="0070C0"/>
                </a:solidFill>
                <a:latin typeface="游明朝体 Pr6N R" panose="02020400000000000000" pitchFamily="18" charset="-128"/>
                <a:ea typeface="游明朝体 Pr6N R" panose="02020400000000000000" pitchFamily="18" charset="-128"/>
              </a:rPr>
              <a:t>表頭</a:t>
            </a:r>
            <a:r>
              <a:rPr lang="en-US" altLang="zh-TW" sz="1100" b="1" kern="0" dirty="0">
                <a:solidFill>
                  <a:srgbClr val="0070C0"/>
                </a:solidFill>
                <a:latin typeface="游明朝体 Pr6N R" panose="02020400000000000000" pitchFamily="18" charset="-128"/>
                <a:ea typeface="游明朝体 Pr6N R" panose="02020400000000000000" pitchFamily="18" charset="-128"/>
              </a:rPr>
              <a:t>15</a:t>
            </a:r>
            <a:r>
              <a:rPr lang="zh-TW" altLang="en-US" sz="1100" b="1" kern="0" dirty="0">
                <a:solidFill>
                  <a:srgbClr val="0070C0"/>
                </a:solidFill>
                <a:latin typeface="游明朝体 Pr6N R" panose="02020400000000000000" pitchFamily="18" charset="-128"/>
                <a:ea typeface="游明朝体 Pr6N R" panose="02020400000000000000" pitchFamily="18" charset="-128"/>
              </a:rPr>
              <a:t>項目</a:t>
            </a:r>
            <a:r>
              <a:rPr lang="en-US" altLang="zh-TW" sz="1100" b="1" kern="0" dirty="0">
                <a:solidFill>
                  <a:srgbClr val="0070C0"/>
                </a:solidFill>
                <a:latin typeface="游明朝体 Pr6N R" panose="02020400000000000000" pitchFamily="18" charset="-128"/>
                <a:ea typeface="游明朝体 Pr6N R" panose="02020400000000000000" pitchFamily="18" charset="-128"/>
              </a:rPr>
              <a:t>(2</a:t>
            </a:r>
            <a:r>
              <a:rPr lang="zh-TW" altLang="en-US" sz="1100" b="1" kern="0" dirty="0">
                <a:solidFill>
                  <a:srgbClr val="0070C0"/>
                </a:solidFill>
                <a:latin typeface="游明朝体 Pr6N R" panose="02020400000000000000" pitchFamily="18" charset="-128"/>
                <a:ea typeface="游明朝体 Pr6N R" panose="02020400000000000000" pitchFamily="18" charset="-128"/>
              </a:rPr>
              <a:t>問</a:t>
            </a:r>
            <a:r>
              <a:rPr lang="en-US" altLang="zh-TW" sz="1100" b="1" kern="0" dirty="0">
                <a:solidFill>
                  <a:srgbClr val="0070C0"/>
                </a:solidFill>
                <a:latin typeface="游明朝体 Pr6N R" panose="02020400000000000000" pitchFamily="18" charset="-128"/>
                <a:ea typeface="游明朝体 Pr6N R" panose="02020400000000000000" pitchFamily="18" charset="-128"/>
              </a:rPr>
              <a:t>)</a:t>
            </a:r>
          </a:p>
          <a:p>
            <a:pPr marL="0" indent="0" algn="l">
              <a:defRPr/>
            </a:pPr>
            <a:r>
              <a:rPr lang="ja-JP" altLang="en-US" sz="1100" b="1" kern="0" dirty="0">
                <a:solidFill>
                  <a:srgbClr val="0070C0"/>
                </a:solidFill>
                <a:latin typeface="游明朝体 Pr6N R" panose="02020400000000000000" pitchFamily="18" charset="-128"/>
                <a:ea typeface="游明朝体 Pr6N R" panose="02020400000000000000" pitchFamily="18" charset="-128"/>
              </a:rPr>
              <a:t>　　</a:t>
            </a:r>
            <a:r>
              <a:rPr lang="zh-TW" altLang="en-US" sz="1100" b="1" kern="0" dirty="0">
                <a:solidFill>
                  <a:srgbClr val="0070C0"/>
                </a:solidFill>
                <a:latin typeface="游明朝体 Pr6N R" panose="02020400000000000000" pitchFamily="18" charset="-128"/>
                <a:ea typeface="游明朝体 Pr6N R" panose="02020400000000000000" pitchFamily="18" charset="-128"/>
              </a:rPr>
              <a:t>＝</a:t>
            </a:r>
            <a:r>
              <a:rPr lang="en-US" altLang="zh-TW" sz="1100" b="1" kern="0" dirty="0">
                <a:solidFill>
                  <a:srgbClr val="0070C0"/>
                </a:solidFill>
                <a:latin typeface="游明朝体 Pr6N R" panose="02020400000000000000" pitchFamily="18" charset="-128"/>
                <a:ea typeface="游明朝体 Pr6N R" panose="02020400000000000000" pitchFamily="18" charset="-128"/>
              </a:rPr>
              <a:t>4</a:t>
            </a:r>
            <a:r>
              <a:rPr lang="zh-TW" altLang="en-US" sz="1100" b="1" kern="0" dirty="0">
                <a:solidFill>
                  <a:srgbClr val="0070C0"/>
                </a:solidFill>
                <a:latin typeface="游明朝体 Pr6N R" panose="02020400000000000000" pitchFamily="18" charset="-128"/>
                <a:ea typeface="游明朝体 Pr6N R" panose="02020400000000000000" pitchFamily="18" charset="-128"/>
              </a:rPr>
              <a:t>問換算</a:t>
            </a:r>
            <a:endParaRPr lang="en-US" altLang="ja-JP" sz="1100" b="1" kern="0" dirty="0">
              <a:solidFill>
                <a:srgbClr val="0070C0"/>
              </a:solidFill>
              <a:latin typeface="游明朝体 Pr6N R" panose="02020400000000000000" pitchFamily="18" charset="-128"/>
              <a:ea typeface="游明朝体 Pr6N R" panose="02020400000000000000" pitchFamily="18" charset="-128"/>
            </a:endParaRPr>
          </a:p>
        </p:txBody>
      </p:sp>
      <p:sp>
        <p:nvSpPr>
          <p:cNvPr id="35" name="正方形/長方形 34">
            <a:extLst>
              <a:ext uri="{FF2B5EF4-FFF2-40B4-BE49-F238E27FC236}">
                <a16:creationId xmlns:a16="http://schemas.microsoft.com/office/drawing/2014/main" id="{DD0BF961-D749-E151-5CCD-189C0701B3D8}"/>
              </a:ext>
            </a:extLst>
          </p:cNvPr>
          <p:cNvSpPr/>
          <p:nvPr/>
        </p:nvSpPr>
        <p:spPr>
          <a:xfrm>
            <a:off x="4665559" y="3938440"/>
            <a:ext cx="3240000" cy="1584000"/>
          </a:xfrm>
          <a:prstGeom prst="rect">
            <a:avLst/>
          </a:prstGeom>
          <a:no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コンテンツ プレースホルダー 1">
            <a:extLst>
              <a:ext uri="{FF2B5EF4-FFF2-40B4-BE49-F238E27FC236}">
                <a16:creationId xmlns:a16="http://schemas.microsoft.com/office/drawing/2014/main" id="{E67F5254-A76A-BCBB-2289-6999429E8D6F}"/>
              </a:ext>
            </a:extLst>
          </p:cNvPr>
          <p:cNvSpPr txBox="1">
            <a:spLocks/>
          </p:cNvSpPr>
          <p:nvPr/>
        </p:nvSpPr>
        <p:spPr>
          <a:xfrm>
            <a:off x="4665560" y="3938440"/>
            <a:ext cx="2662297" cy="369332"/>
          </a:xfrm>
          <a:prstGeom prst="rect">
            <a:avLst/>
          </a:prstGeom>
          <a:solidFill>
            <a:schemeClr val="bg1">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600" dirty="0">
                <a:solidFill>
                  <a:schemeClr val="bg1"/>
                </a:solidFill>
                <a:latin typeface="游明朝体 Pr6N R" panose="02020400000000000000" pitchFamily="18" charset="-128"/>
                <a:ea typeface="游明朝体 Pr6N R" panose="02020400000000000000" pitchFamily="18" charset="-128"/>
              </a:rPr>
              <a:t>―</a:t>
            </a:r>
            <a:r>
              <a:rPr lang="ja-JP" altLang="en-US" sz="1600" dirty="0">
                <a:solidFill>
                  <a:schemeClr val="bg1"/>
                </a:solidFill>
                <a:latin typeface="游明朝体 Pr6N R" panose="02020400000000000000" pitchFamily="18" charset="-128"/>
                <a:ea typeface="游明朝体 Pr6N R" panose="02020400000000000000" pitchFamily="18" charset="-128"/>
              </a:rPr>
              <a:t>　画像・動画</a:t>
            </a:r>
          </a:p>
        </p:txBody>
      </p:sp>
      <p:sp>
        <p:nvSpPr>
          <p:cNvPr id="37" name="テキスト ボックス 36">
            <a:extLst>
              <a:ext uri="{FF2B5EF4-FFF2-40B4-BE49-F238E27FC236}">
                <a16:creationId xmlns:a16="http://schemas.microsoft.com/office/drawing/2014/main" id="{BB511D87-3A56-1200-CF3A-78F8ADFD5DEA}"/>
              </a:ext>
            </a:extLst>
          </p:cNvPr>
          <p:cNvSpPr txBox="1"/>
          <p:nvPr/>
        </p:nvSpPr>
        <p:spPr>
          <a:xfrm>
            <a:off x="4677711" y="4321413"/>
            <a:ext cx="3216966" cy="1107996"/>
          </a:xfrm>
          <a:prstGeom prst="rect">
            <a:avLst/>
          </a:prstGeom>
          <a:noFill/>
        </p:spPr>
        <p:txBody>
          <a:bodyPr wrap="square">
            <a:spAutoFit/>
          </a:bodyPr>
          <a:lstStyle/>
          <a:p>
            <a:pPr marL="0" indent="0" algn="l">
              <a:defRPr/>
            </a:pPr>
            <a:r>
              <a:rPr lang="ja-JP" altLang="en-US" sz="1100" kern="0" dirty="0">
                <a:latin typeface="游明朝体 Pr6N R" panose="02020400000000000000" pitchFamily="18" charset="-128"/>
                <a:ea typeface="游明朝体 Pr6N R" panose="02020400000000000000" pitchFamily="18" charset="-128"/>
              </a:rPr>
              <a:t>＜静止画像＞</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en-US" altLang="ja-JP" sz="1100" kern="0" dirty="0">
                <a:latin typeface="游明朝体 Pr6N R" panose="02020400000000000000" pitchFamily="18" charset="-128"/>
                <a:ea typeface="游明朝体 Pr6N R" panose="02020400000000000000" pitchFamily="18" charset="-128"/>
              </a:rPr>
              <a:t>10</a:t>
            </a:r>
            <a:r>
              <a:rPr lang="ja-JP" altLang="en-US" sz="1100" kern="0" dirty="0">
                <a:latin typeface="游明朝体 Pr6N R" panose="02020400000000000000" pitchFamily="18" charset="-128"/>
                <a:ea typeface="游明朝体 Pr6N R" panose="02020400000000000000" pitchFamily="18" charset="-128"/>
              </a:rPr>
              <a:t>枚まで無料</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en-US" altLang="ja-JP" sz="1100" kern="0" dirty="0">
                <a:latin typeface="游明朝体 Pr6N R" panose="02020400000000000000" pitchFamily="18" charset="-128"/>
                <a:ea typeface="游明朝体 Pr6N R" panose="02020400000000000000" pitchFamily="18" charset="-128"/>
              </a:rPr>
              <a:t>10</a:t>
            </a:r>
            <a:r>
              <a:rPr lang="ja-JP" altLang="en-US" sz="1100" kern="0" dirty="0">
                <a:latin typeface="游明朝体 Pr6N R" panose="02020400000000000000" pitchFamily="18" charset="-128"/>
                <a:ea typeface="游明朝体 Pr6N R" panose="02020400000000000000" pitchFamily="18" charset="-128"/>
              </a:rPr>
              <a:t>枚以降は</a:t>
            </a:r>
            <a:r>
              <a:rPr lang="en-US" altLang="ja-JP" sz="1100" kern="0" dirty="0">
                <a:latin typeface="游明朝体 Pr6N R" panose="02020400000000000000" pitchFamily="18" charset="-128"/>
                <a:ea typeface="游明朝体 Pr6N R" panose="02020400000000000000" pitchFamily="18" charset="-128"/>
              </a:rPr>
              <a:t>10</a:t>
            </a:r>
            <a:r>
              <a:rPr lang="ja-JP" altLang="en-US" sz="1100" kern="0" dirty="0">
                <a:latin typeface="游明朝体 Pr6N R" panose="02020400000000000000" pitchFamily="18" charset="-128"/>
                <a:ea typeface="游明朝体 Pr6N R" panose="02020400000000000000" pitchFamily="18" charset="-128"/>
              </a:rPr>
              <a:t>枚ごとに</a:t>
            </a:r>
            <a:r>
              <a:rPr lang="en-US" altLang="ja-JP" sz="1100" kern="0" dirty="0">
                <a:latin typeface="游明朝体 Pr6N R" panose="02020400000000000000" pitchFamily="18" charset="-128"/>
                <a:ea typeface="游明朝体 Pr6N R" panose="02020400000000000000" pitchFamily="18" charset="-128"/>
              </a:rPr>
              <a:t>5,000</a:t>
            </a:r>
            <a:r>
              <a:rPr lang="ja-JP" altLang="en-US" sz="1100" kern="0" dirty="0">
                <a:latin typeface="游明朝体 Pr6N R" panose="02020400000000000000" pitchFamily="18" charset="-128"/>
                <a:ea typeface="游明朝体 Pr6N R" panose="02020400000000000000" pitchFamily="18" charset="-128"/>
              </a:rPr>
              <a:t>円</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kern="0" dirty="0">
                <a:latin typeface="游明朝体 Pr6N R" panose="02020400000000000000" pitchFamily="18" charset="-128"/>
                <a:ea typeface="游明朝体 Pr6N R" panose="02020400000000000000" pitchFamily="18" charset="-128"/>
              </a:rPr>
              <a:t>＜動画・音声＞</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en-US" altLang="ja-JP" sz="1100" kern="0" dirty="0">
                <a:latin typeface="游明朝体 Pr6N R" panose="02020400000000000000" pitchFamily="18" charset="-128"/>
                <a:ea typeface="游明朝体 Pr6N R" panose="02020400000000000000" pitchFamily="18" charset="-128"/>
              </a:rPr>
              <a:t>10</a:t>
            </a:r>
            <a:r>
              <a:rPr lang="ja-JP" altLang="en-US" sz="1100" kern="0" dirty="0">
                <a:latin typeface="游明朝体 Pr6N R" panose="02020400000000000000" pitchFamily="18" charset="-128"/>
                <a:ea typeface="游明朝体 Pr6N R" panose="02020400000000000000" pitchFamily="18" charset="-128"/>
              </a:rPr>
              <a:t>秒につき</a:t>
            </a:r>
            <a:r>
              <a:rPr lang="en-US" altLang="ja-JP" sz="1100" kern="0" dirty="0">
                <a:latin typeface="游明朝体 Pr6N R" panose="02020400000000000000" pitchFamily="18" charset="-128"/>
                <a:ea typeface="游明朝体 Pr6N R" panose="02020400000000000000" pitchFamily="18" charset="-128"/>
              </a:rPr>
              <a:t>1</a:t>
            </a:r>
            <a:r>
              <a:rPr lang="ja-JP" altLang="en-US" sz="1100" kern="0" dirty="0">
                <a:latin typeface="游明朝体 Pr6N R" panose="02020400000000000000" pitchFamily="18" charset="-128"/>
                <a:ea typeface="游明朝体 Pr6N R" panose="02020400000000000000" pitchFamily="18" charset="-128"/>
              </a:rPr>
              <a:t>問とする</a:t>
            </a:r>
            <a:endParaRPr lang="en-US" altLang="ja-JP" sz="1100" kern="0" dirty="0">
              <a:latin typeface="游明朝体 Pr6N R" panose="02020400000000000000" pitchFamily="18" charset="-128"/>
              <a:ea typeface="游明朝体 Pr6N R" panose="02020400000000000000" pitchFamily="18" charset="-128"/>
            </a:endParaRPr>
          </a:p>
        </p:txBody>
      </p:sp>
      <p:sp>
        <p:nvSpPr>
          <p:cNvPr id="38" name="正方形/長方形 37">
            <a:extLst>
              <a:ext uri="{FF2B5EF4-FFF2-40B4-BE49-F238E27FC236}">
                <a16:creationId xmlns:a16="http://schemas.microsoft.com/office/drawing/2014/main" id="{1BCB1F84-CB81-0CC9-B068-9BAD898ADD4A}"/>
              </a:ext>
            </a:extLst>
          </p:cNvPr>
          <p:cNvSpPr/>
          <p:nvPr/>
        </p:nvSpPr>
        <p:spPr>
          <a:xfrm>
            <a:off x="1350293" y="5659707"/>
            <a:ext cx="9498681" cy="864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9" name="テキスト ボックス 38">
            <a:extLst>
              <a:ext uri="{FF2B5EF4-FFF2-40B4-BE49-F238E27FC236}">
                <a16:creationId xmlns:a16="http://schemas.microsoft.com/office/drawing/2014/main" id="{40F571E6-A064-3407-82D5-328A0AC8E731}"/>
              </a:ext>
            </a:extLst>
          </p:cNvPr>
          <p:cNvSpPr txBox="1"/>
          <p:nvPr/>
        </p:nvSpPr>
        <p:spPr>
          <a:xfrm>
            <a:off x="1353817" y="5711235"/>
            <a:ext cx="9495158" cy="769441"/>
          </a:xfrm>
          <a:prstGeom prst="rect">
            <a:avLst/>
          </a:prstGeom>
          <a:noFill/>
        </p:spPr>
        <p:txBody>
          <a:bodyPr wrap="square">
            <a:spAutoFit/>
          </a:bodyPr>
          <a:lstStyle/>
          <a:p>
            <a:pPr marL="0" indent="0" algn="l">
              <a:defRPr/>
            </a:pPr>
            <a:r>
              <a:rPr lang="ja-JP" altLang="en-US" sz="1100" kern="0" dirty="0">
                <a:latin typeface="游明朝体 Pr6N R" panose="02020400000000000000" pitchFamily="18" charset="-128"/>
                <a:ea typeface="游明朝体 Pr6N R" panose="02020400000000000000" pitchFamily="18" charset="-128"/>
              </a:rPr>
              <a:t>モニターへは設問数に応じてポイントを付与します。</a:t>
            </a:r>
            <a:r>
              <a:rPr lang="en-US" altLang="ja-JP" sz="1100" kern="0" dirty="0">
                <a:latin typeface="游明朝体 Pr6N R" panose="02020400000000000000" pitchFamily="18" charset="-128"/>
                <a:ea typeface="游明朝体 Pr6N R" panose="02020400000000000000" pitchFamily="18" charset="-128"/>
              </a:rPr>
              <a:t>1</a:t>
            </a:r>
            <a:r>
              <a:rPr lang="ja-JP" altLang="en-US" sz="1100" kern="0" dirty="0">
                <a:latin typeface="游明朝体 Pr6N R" panose="02020400000000000000" pitchFamily="18" charset="-128"/>
                <a:ea typeface="游明朝体 Pr6N R" panose="02020400000000000000" pitchFamily="18" charset="-128"/>
              </a:rPr>
              <a:t>ポイントは</a:t>
            </a:r>
            <a:r>
              <a:rPr lang="en-US" altLang="ja-JP" sz="1100" kern="0" dirty="0">
                <a:latin typeface="游明朝体 Pr6N R" panose="02020400000000000000" pitchFamily="18" charset="-128"/>
                <a:ea typeface="游明朝体 Pr6N R" panose="02020400000000000000" pitchFamily="18" charset="-128"/>
              </a:rPr>
              <a:t>1</a:t>
            </a:r>
            <a:r>
              <a:rPr lang="ja-JP" altLang="en-US" sz="1100" kern="0" dirty="0">
                <a:latin typeface="游明朝体 Pr6N R" panose="02020400000000000000" pitchFamily="18" charset="-128"/>
                <a:ea typeface="游明朝体 Pr6N R" panose="02020400000000000000" pitchFamily="18" charset="-128"/>
              </a:rPr>
              <a:t>円相当に値します。</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kern="0" dirty="0">
                <a:latin typeface="游明朝体 Pr6N R" panose="02020400000000000000" pitchFamily="18" charset="-128"/>
                <a:ea typeface="游明朝体 Pr6N R" panose="02020400000000000000" pitchFamily="18" charset="-128"/>
              </a:rPr>
              <a:t>ポイントに関するページは下記をご参照ください。</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en-US" altLang="ja-JP" sz="1100" kern="0" dirty="0">
                <a:latin typeface="游明朝体 Pr6N R" panose="02020400000000000000" pitchFamily="18" charset="-128"/>
                <a:ea typeface="游明朝体 Pr6N R" panose="02020400000000000000" pitchFamily="18" charset="-128"/>
                <a:hlinkClick r:id="rId2"/>
              </a:rPr>
              <a:t>https://dstyleweb.com/aboutpoint</a:t>
            </a:r>
            <a:endParaRPr lang="en-US" altLang="ja-JP" sz="1100" kern="0" dirty="0">
              <a:latin typeface="游明朝体 Pr6N R" panose="02020400000000000000" pitchFamily="18" charset="-128"/>
              <a:ea typeface="游明朝体 Pr6N R" panose="02020400000000000000" pitchFamily="18" charset="-128"/>
            </a:endParaRPr>
          </a:p>
        </p:txBody>
      </p:sp>
    </p:spTree>
    <p:extLst>
      <p:ext uri="{BB962C8B-B14F-4D97-AF65-F5344CB8AC3E}">
        <p14:creationId xmlns:p14="http://schemas.microsoft.com/office/powerpoint/2010/main" val="571634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017B8-A0BB-EC7D-2422-240780F989EA}"/>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2A91847C-87C7-2076-9762-CCF7DA31EE0D}"/>
              </a:ext>
            </a:extLst>
          </p:cNvPr>
          <p:cNvSpPr txBox="1"/>
          <p:nvPr/>
        </p:nvSpPr>
        <p:spPr>
          <a:xfrm>
            <a:off x="570523" y="157934"/>
            <a:ext cx="5065506"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ja-JP" altLang="en-US" sz="2000" dirty="0">
                <a:solidFill>
                  <a:prstClr val="white"/>
                </a:solidFill>
                <a:latin typeface="游明朝体 Pr6N R" panose="02020400000000000000" pitchFamily="18" charset="-128"/>
                <a:ea typeface="游明朝体 Pr6N R" panose="02020400000000000000" pitchFamily="18" charset="-128"/>
              </a:rPr>
              <a:t>同意文</a:t>
            </a:r>
            <a:endParaRPr lang="en-US" altLang="ja-JP" sz="2000" dirty="0">
              <a:solidFill>
                <a:prstClr val="white"/>
              </a:solidFill>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p:txBody>
      </p:sp>
      <p:pic>
        <p:nvPicPr>
          <p:cNvPr id="15" name="図 14">
            <a:extLst>
              <a:ext uri="{FF2B5EF4-FFF2-40B4-BE49-F238E27FC236}">
                <a16:creationId xmlns:a16="http://schemas.microsoft.com/office/drawing/2014/main" id="{6D444575-C441-CAE4-A98A-D67B59039E00}"/>
              </a:ext>
            </a:extLst>
          </p:cNvPr>
          <p:cNvPicPr>
            <a:picLocks noChangeAspect="1"/>
          </p:cNvPicPr>
          <p:nvPr/>
        </p:nvPicPr>
        <p:blipFill>
          <a:blip r:embed="rId2"/>
          <a:stretch>
            <a:fillRect/>
          </a:stretch>
        </p:blipFill>
        <p:spPr>
          <a:xfrm>
            <a:off x="5429840" y="1833351"/>
            <a:ext cx="5442783" cy="4354226"/>
          </a:xfrm>
          <a:prstGeom prst="rect">
            <a:avLst/>
          </a:prstGeom>
        </p:spPr>
      </p:pic>
      <p:sp>
        <p:nvSpPr>
          <p:cNvPr id="19" name="テキスト ボックス 18">
            <a:extLst>
              <a:ext uri="{FF2B5EF4-FFF2-40B4-BE49-F238E27FC236}">
                <a16:creationId xmlns:a16="http://schemas.microsoft.com/office/drawing/2014/main" id="{4927AC9A-B012-337D-67CF-5EA425533E04}"/>
              </a:ext>
            </a:extLst>
          </p:cNvPr>
          <p:cNvSpPr txBox="1"/>
          <p:nvPr/>
        </p:nvSpPr>
        <p:spPr>
          <a:xfrm>
            <a:off x="1346438" y="2948635"/>
            <a:ext cx="3915533" cy="2123658"/>
          </a:xfrm>
          <a:prstGeom prst="rect">
            <a:avLst/>
          </a:prstGeom>
          <a:noFill/>
        </p:spPr>
        <p:txBody>
          <a:bodyPr wrap="square">
            <a:spAutoFit/>
          </a:bodyPr>
          <a:lstStyle/>
          <a:p>
            <a:pPr marL="0" indent="0" algn="l">
              <a:defRPr/>
            </a:pPr>
            <a:r>
              <a:rPr lang="ja-JP" altLang="en-US" sz="1100" kern="0" dirty="0">
                <a:latin typeface="游明朝体 Pr6N R" panose="02020400000000000000" pitchFamily="18" charset="-128"/>
                <a:ea typeface="游明朝体 Pr6N R" panose="02020400000000000000" pitchFamily="18" charset="-128"/>
              </a:rPr>
              <a:t>学術研究における調査の場合、倫理審査の観点から、研究参加者に対し、研究参加の説明と同意文の提示が必要となります。</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kern="0" dirty="0">
                <a:latin typeface="游明朝体 Pr6N R" panose="02020400000000000000" pitchFamily="18" charset="-128"/>
                <a:ea typeface="游明朝体 Pr6N R" panose="02020400000000000000" pitchFamily="18" charset="-128"/>
              </a:rPr>
              <a:t>当社でアンケート画面を用意させていただく場合、参加者に対し、</a:t>
            </a:r>
            <a:r>
              <a:rPr lang="ja-JP" altLang="en-US" sz="1100" b="1" kern="0" dirty="0">
                <a:solidFill>
                  <a:srgbClr val="317CC0"/>
                </a:solidFill>
                <a:latin typeface="游明朝体 Pr6N R" panose="02020400000000000000" pitchFamily="18" charset="-128"/>
                <a:ea typeface="游明朝体 Pr6N R" panose="02020400000000000000" pitchFamily="18" charset="-128"/>
              </a:rPr>
              <a:t>アンケート回答前に右図のような提示画面を設けることが可能</a:t>
            </a:r>
            <a:r>
              <a:rPr lang="ja-JP" altLang="en-US" sz="1100" kern="0" dirty="0">
                <a:latin typeface="游明朝体 Pr6N R" panose="02020400000000000000" pitchFamily="18" charset="-128"/>
                <a:ea typeface="游明朝体 Pr6N R" panose="02020400000000000000" pitchFamily="18" charset="-128"/>
              </a:rPr>
              <a:t>です。</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kern="0" dirty="0">
                <a:latin typeface="游明朝体 Pr6N R" panose="02020400000000000000" pitchFamily="18" charset="-128"/>
                <a:ea typeface="游明朝体 Pr6N R" panose="02020400000000000000" pitchFamily="18" charset="-128"/>
              </a:rPr>
              <a:t>また、お客様でご用意いただいたものに差し替えも行っています。</a:t>
            </a: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endParaRPr lang="en-US" altLang="ja-JP" sz="1100" kern="0" dirty="0">
              <a:latin typeface="游明朝体 Pr6N R" panose="02020400000000000000" pitchFamily="18" charset="-128"/>
              <a:ea typeface="游明朝体 Pr6N R" panose="02020400000000000000" pitchFamily="18" charset="-128"/>
            </a:endParaRPr>
          </a:p>
          <a:p>
            <a:pPr marL="0" indent="0" algn="l">
              <a:defRPr/>
            </a:pPr>
            <a:r>
              <a:rPr lang="ja-JP" altLang="en-US" sz="1100" kern="0" dirty="0">
                <a:ea typeface="游明朝体 Pr6N R" panose="02020400000000000000" pitchFamily="18" charset="-128"/>
              </a:rPr>
              <a:t>提示の流れとしては、</a:t>
            </a:r>
            <a:r>
              <a:rPr lang="ja-JP" altLang="en-US" sz="1100" dirty="0"/>
              <a:t>スクリーニング→同意文→本調査の順番で実施させていただいております。</a:t>
            </a:r>
            <a:endParaRPr lang="en-US" altLang="ja-JP" sz="1100" kern="0" dirty="0">
              <a:latin typeface="游明朝体 Pr6N R" panose="02020400000000000000" pitchFamily="18" charset="-128"/>
              <a:ea typeface="游明朝体 Pr6N R" panose="02020400000000000000" pitchFamily="18" charset="-128"/>
            </a:endParaRPr>
          </a:p>
        </p:txBody>
      </p:sp>
    </p:spTree>
    <p:extLst>
      <p:ext uri="{BB962C8B-B14F-4D97-AF65-F5344CB8AC3E}">
        <p14:creationId xmlns:p14="http://schemas.microsoft.com/office/powerpoint/2010/main" val="41080064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3F9FD-50F4-3223-9DE8-54F393BE9F0D}"/>
            </a:ext>
          </a:extLst>
        </p:cNvPr>
        <p:cNvGrpSpPr/>
        <p:nvPr/>
      </p:nvGrpSpPr>
      <p:grpSpPr>
        <a:xfrm>
          <a:off x="0" y="0"/>
          <a:ext cx="0" cy="0"/>
          <a:chOff x="0" y="0"/>
          <a:chExt cx="0" cy="0"/>
        </a:xfrm>
      </p:grpSpPr>
      <p:cxnSp>
        <p:nvCxnSpPr>
          <p:cNvPr id="22" name="直線コネクタ 21">
            <a:extLst>
              <a:ext uri="{FF2B5EF4-FFF2-40B4-BE49-F238E27FC236}">
                <a16:creationId xmlns:a16="http://schemas.microsoft.com/office/drawing/2014/main" id="{206928F2-05FB-248C-4CD7-E511F744FF58}"/>
              </a:ext>
            </a:extLst>
          </p:cNvPr>
          <p:cNvCxnSpPr>
            <a:cxnSpLocks/>
            <a:endCxn id="39" idx="1"/>
          </p:cNvCxnSpPr>
          <p:nvPr/>
        </p:nvCxnSpPr>
        <p:spPr>
          <a:xfrm>
            <a:off x="7116335" y="5724631"/>
            <a:ext cx="1012588" cy="0"/>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
        <p:nvSpPr>
          <p:cNvPr id="38" name="正方形/長方形 37">
            <a:extLst>
              <a:ext uri="{FF2B5EF4-FFF2-40B4-BE49-F238E27FC236}">
                <a16:creationId xmlns:a16="http://schemas.microsoft.com/office/drawing/2014/main" id="{8101A2F8-3A91-E5BA-FC8C-2926B46DF9EF}"/>
              </a:ext>
            </a:extLst>
          </p:cNvPr>
          <p:cNvSpPr/>
          <p:nvPr/>
        </p:nvSpPr>
        <p:spPr>
          <a:xfrm>
            <a:off x="4719065" y="5114641"/>
            <a:ext cx="2474314" cy="1249435"/>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1DC79C95-C667-6585-8F64-7F22EE3E0474}"/>
              </a:ext>
            </a:extLst>
          </p:cNvPr>
          <p:cNvSpPr/>
          <p:nvPr/>
        </p:nvSpPr>
        <p:spPr>
          <a:xfrm>
            <a:off x="8128923" y="5099913"/>
            <a:ext cx="2535692" cy="1249435"/>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8C1822E6-95E9-5D7B-922C-C0F498E5488A}"/>
              </a:ext>
            </a:extLst>
          </p:cNvPr>
          <p:cNvSpPr/>
          <p:nvPr/>
        </p:nvSpPr>
        <p:spPr>
          <a:xfrm>
            <a:off x="1319686" y="5114642"/>
            <a:ext cx="2451096" cy="1249435"/>
          </a:xfrm>
          <a:prstGeom prst="rect">
            <a:avLst/>
          </a:prstGeom>
          <a:solidFill>
            <a:schemeClr val="bg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41BE83D-58CC-FD96-FC9F-F1E0031DC731}"/>
              </a:ext>
            </a:extLst>
          </p:cNvPr>
          <p:cNvSpPr txBox="1"/>
          <p:nvPr/>
        </p:nvSpPr>
        <p:spPr>
          <a:xfrm>
            <a:off x="570523" y="132996"/>
            <a:ext cx="8451557" cy="923330"/>
          </a:xfrm>
          <a:prstGeom prst="rect">
            <a:avLst/>
          </a:prstGeom>
          <a:noFill/>
        </p:spPr>
        <p:txBody>
          <a:bodyPr wrap="square" rtlCol="0">
            <a:spAutoFit/>
          </a:bodyPr>
          <a:lstStyle/>
          <a:p>
            <a:r>
              <a:rPr lang="ja-JP" altLang="en-US" dirty="0">
                <a:solidFill>
                  <a:schemeClr val="bg1"/>
                </a:solidFill>
                <a:latin typeface="游明朝体 Pr6N R" panose="02020400000000000000" pitchFamily="18" charset="-128"/>
                <a:ea typeface="游明朝体 Pr6N R" panose="02020400000000000000" pitchFamily="18" charset="-128"/>
              </a:rPr>
              <a:t>アスマークの品質</a:t>
            </a:r>
            <a:endParaRPr lang="en-US" altLang="ja-JP" dirty="0">
              <a:solidFill>
                <a:schemeClr val="bg1"/>
              </a:solidFill>
              <a:latin typeface="游明朝体 Pr6N R" panose="02020400000000000000" pitchFamily="18" charset="-128"/>
              <a:ea typeface="游明朝体 Pr6N R" panose="02020400000000000000" pitchFamily="18" charset="-128"/>
            </a:endParaRPr>
          </a:p>
          <a:p>
            <a:endParaRPr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提供体制</a:t>
            </a:r>
            <a:endParaRPr kumimoji="1" lang="ja-JP" altLang="en-US" sz="1400" dirty="0">
              <a:solidFill>
                <a:schemeClr val="bg1"/>
              </a:solidFill>
              <a:latin typeface="游明朝体 Pr6N R" panose="02020400000000000000" pitchFamily="18" charset="-128"/>
              <a:ea typeface="游明朝体 Pr6N R" panose="02020400000000000000" pitchFamily="18" charset="-128"/>
            </a:endParaRPr>
          </a:p>
        </p:txBody>
      </p:sp>
      <p:sp>
        <p:nvSpPr>
          <p:cNvPr id="2" name="コンテンツ プレースホルダー 1">
            <a:extLst>
              <a:ext uri="{FF2B5EF4-FFF2-40B4-BE49-F238E27FC236}">
                <a16:creationId xmlns:a16="http://schemas.microsoft.com/office/drawing/2014/main" id="{AB714043-5760-7B7F-6BAE-5856650D99B5}"/>
              </a:ext>
            </a:extLst>
          </p:cNvPr>
          <p:cNvSpPr txBox="1">
            <a:spLocks/>
          </p:cNvSpPr>
          <p:nvPr/>
        </p:nvSpPr>
        <p:spPr>
          <a:xfrm>
            <a:off x="747392" y="1829777"/>
            <a:ext cx="9250047" cy="1366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dirty="0">
                <a:latin typeface="游明朝体 Pr6N R" panose="02020400000000000000" pitchFamily="18" charset="-128"/>
                <a:ea typeface="游明朝体 Pr6N R" panose="02020400000000000000" pitchFamily="18" charset="-128"/>
              </a:rPr>
              <a:t>営業を中心に各工程を専門チームが対応。調査目的</a:t>
            </a: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課題を統一理解し対応いたします</a:t>
            </a:r>
            <a:endParaRPr lang="en-US" altLang="ja-JP" sz="18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endParaRPr lang="en-US" altLang="ja-JP" sz="1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　</a:t>
            </a:r>
            <a:r>
              <a:rPr lang="en-US" altLang="ja-JP" sz="1200" dirty="0">
                <a:latin typeface="游明朝体 Pr6N R" panose="02020400000000000000" pitchFamily="18" charset="-128"/>
                <a:ea typeface="游明朝体 Pr6N R" panose="02020400000000000000" pitchFamily="18" charset="-128"/>
              </a:rPr>
              <a:t>―</a:t>
            </a:r>
            <a:r>
              <a:rPr lang="ja-JP" altLang="en-US" sz="1200" dirty="0">
                <a:latin typeface="游明朝体 Pr6N R" panose="02020400000000000000" pitchFamily="18" charset="-128"/>
                <a:ea typeface="游明朝体 Pr6N R" panose="02020400000000000000" pitchFamily="18" charset="-128"/>
              </a:rPr>
              <a:t>　リサーチの各工程別に体制が作られているので、依頼内容によって可変的な対応が可能</a:t>
            </a:r>
          </a:p>
          <a:p>
            <a:pPr marL="0" indent="0">
              <a:lnSpc>
                <a:spcPts val="98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　</a:t>
            </a:r>
            <a:r>
              <a:rPr lang="en-US" altLang="ja-JP" sz="1200" dirty="0">
                <a:latin typeface="游明朝体 Pr6N R" panose="02020400000000000000" pitchFamily="18" charset="-128"/>
                <a:ea typeface="游明朝体 Pr6N R" panose="02020400000000000000" pitchFamily="18" charset="-128"/>
              </a:rPr>
              <a:t>―</a:t>
            </a:r>
            <a:r>
              <a:rPr lang="ja-JP" altLang="en-US" sz="1200" dirty="0">
                <a:latin typeface="游明朝体 Pr6N R" panose="02020400000000000000" pitchFamily="18" charset="-128"/>
                <a:ea typeface="游明朝体 Pr6N R" panose="02020400000000000000" pitchFamily="18" charset="-128"/>
              </a:rPr>
              <a:t>　実査チームは社内に組織されているので、複数調査の同時進行も体制化</a:t>
            </a:r>
          </a:p>
        </p:txBody>
      </p:sp>
      <p:sp>
        <p:nvSpPr>
          <p:cNvPr id="23" name="テキスト プレースホルダー 11">
            <a:extLst>
              <a:ext uri="{FF2B5EF4-FFF2-40B4-BE49-F238E27FC236}">
                <a16:creationId xmlns:a16="http://schemas.microsoft.com/office/drawing/2014/main" id="{829A2255-D31B-8BA7-B40E-067E27E3969C}"/>
              </a:ext>
            </a:extLst>
          </p:cNvPr>
          <p:cNvSpPr txBox="1">
            <a:spLocks/>
          </p:cNvSpPr>
          <p:nvPr/>
        </p:nvSpPr>
        <p:spPr>
          <a:xfrm>
            <a:off x="1373314" y="3196984"/>
            <a:ext cx="9201939" cy="367458"/>
          </a:xfrm>
          <a:prstGeom prst="rect">
            <a:avLst/>
          </a:prstGeom>
          <a:solidFill>
            <a:schemeClr val="bg1">
              <a:lumMod val="50000"/>
            </a:schemeClr>
          </a:solidFill>
          <a:ln w="19050">
            <a:noFill/>
          </a:ln>
        </p:spPr>
        <p:txBody>
          <a:bodyPr lIns="36000" tIns="36000" rIns="36000" bIns="36000" anchor="ctr"/>
          <a:lstStyle>
            <a:lvl1pPr marL="342900" indent="-342900" algn="l" rtl="0" eaLnBrk="0" fontAlgn="base" hangingPunct="0">
              <a:spcBef>
                <a:spcPct val="20000"/>
              </a:spcBef>
              <a:spcAft>
                <a:spcPct val="0"/>
              </a:spcAft>
              <a:defRPr kumimoji="1" sz="1400" b="1">
                <a:solidFill>
                  <a:schemeClr val="tx1"/>
                </a:solidFill>
                <a:latin typeface="+mn-lt"/>
                <a:ea typeface="+mn-ea"/>
                <a:cs typeface="+mn-cs"/>
              </a:defRPr>
            </a:lvl1pPr>
            <a:lvl2pPr marL="742950" indent="-285750" algn="l" rtl="0" eaLnBrk="0" fontAlgn="base" hangingPunct="0">
              <a:spcBef>
                <a:spcPct val="20000"/>
              </a:spcBef>
              <a:spcAft>
                <a:spcPct val="0"/>
              </a:spcAft>
              <a:defRPr kumimoji="1" sz="1200">
                <a:solidFill>
                  <a:schemeClr val="tx1"/>
                </a:solidFill>
                <a:latin typeface="ＭＳ Ｐゴシック" pitchFamily="50" charset="-128"/>
                <a:ea typeface="ＭＳ Ｐゴシック" pitchFamily="50" charset="-128"/>
              </a:defRPr>
            </a:lvl2pPr>
            <a:lvl3pPr marL="11430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3pPr>
            <a:lvl4pPr marL="16002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4pPr>
            <a:lvl5pPr marL="20574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5pPr>
            <a:lvl6pPr marL="25146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6pPr>
            <a:lvl7pPr marL="29718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7pPr>
            <a:lvl8pPr marL="34290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8pPr>
            <a:lvl9pPr marL="38862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9pPr>
          </a:lstStyle>
          <a:p>
            <a:pPr algn="ctr">
              <a:spcBef>
                <a:spcPts val="0"/>
              </a:spcBef>
              <a:spcAft>
                <a:spcPts val="300"/>
              </a:spcAft>
            </a:pPr>
            <a:r>
              <a:rPr lang="ja-JP" altLang="en-US" sz="1600" b="0" kern="0" dirty="0">
                <a:solidFill>
                  <a:schemeClr val="bg1"/>
                </a:solidFill>
                <a:latin typeface="游明朝体 Pr6N R" panose="02020400000000000000" pitchFamily="18" charset="-128"/>
                <a:ea typeface="游明朝体 Pr6N R" panose="02020400000000000000" pitchFamily="18" charset="-128"/>
                <a:cs typeface="Osaka" charset="-128"/>
              </a:rPr>
              <a:t>貴社ご担当者様</a:t>
            </a:r>
          </a:p>
        </p:txBody>
      </p:sp>
      <p:sp>
        <p:nvSpPr>
          <p:cNvPr id="24" name="テキスト プレースホルダー 11">
            <a:extLst>
              <a:ext uri="{FF2B5EF4-FFF2-40B4-BE49-F238E27FC236}">
                <a16:creationId xmlns:a16="http://schemas.microsoft.com/office/drawing/2014/main" id="{AF3A58AA-E7AB-AEE7-F62C-E7BC854A874E}"/>
              </a:ext>
            </a:extLst>
          </p:cNvPr>
          <p:cNvSpPr txBox="1">
            <a:spLocks/>
          </p:cNvSpPr>
          <p:nvPr/>
        </p:nvSpPr>
        <p:spPr>
          <a:xfrm>
            <a:off x="4796301" y="5244226"/>
            <a:ext cx="2598106" cy="299640"/>
          </a:xfrm>
          <a:prstGeom prst="rect">
            <a:avLst/>
          </a:prstGeom>
          <a:noFill/>
          <a:ln w="19050">
            <a:noFill/>
          </a:ln>
        </p:spPr>
        <p:txBody>
          <a:bodyPr lIns="36000" tIns="36000" rIns="36000" bIns="36000" anchor="t"/>
          <a:lstStyle>
            <a:lvl1pPr marL="342900" indent="-342900" algn="l" rtl="0" eaLnBrk="0" fontAlgn="base" hangingPunct="0">
              <a:spcBef>
                <a:spcPct val="20000"/>
              </a:spcBef>
              <a:spcAft>
                <a:spcPct val="0"/>
              </a:spcAft>
              <a:defRPr kumimoji="1" sz="1400" b="1">
                <a:solidFill>
                  <a:schemeClr val="tx1"/>
                </a:solidFill>
                <a:latin typeface="+mn-lt"/>
                <a:ea typeface="+mn-ea"/>
                <a:cs typeface="+mn-cs"/>
              </a:defRPr>
            </a:lvl1pPr>
            <a:lvl2pPr marL="742950" indent="-285750" algn="l" rtl="0" eaLnBrk="0" fontAlgn="base" hangingPunct="0">
              <a:spcBef>
                <a:spcPct val="20000"/>
              </a:spcBef>
              <a:spcAft>
                <a:spcPct val="0"/>
              </a:spcAft>
              <a:defRPr kumimoji="1" sz="1200">
                <a:solidFill>
                  <a:schemeClr val="tx1"/>
                </a:solidFill>
                <a:latin typeface="ＭＳ Ｐゴシック" pitchFamily="50" charset="-128"/>
                <a:ea typeface="ＭＳ Ｐゴシック" pitchFamily="50" charset="-128"/>
              </a:defRPr>
            </a:lvl2pPr>
            <a:lvl3pPr marL="11430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3pPr>
            <a:lvl4pPr marL="16002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4pPr>
            <a:lvl5pPr marL="20574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5pPr>
            <a:lvl6pPr marL="25146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6pPr>
            <a:lvl7pPr marL="29718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7pPr>
            <a:lvl8pPr marL="34290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8pPr>
            <a:lvl9pPr marL="38862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9pPr>
          </a:lstStyle>
          <a:p>
            <a:pPr>
              <a:spcBef>
                <a:spcPts val="0"/>
              </a:spcBef>
              <a:spcAft>
                <a:spcPts val="300"/>
              </a:spcAft>
            </a:pPr>
            <a:r>
              <a:rPr lang="ja-JP" altLang="en-US" sz="1600" b="0" kern="0" dirty="0">
                <a:latin typeface="游明朝体 Pr6N R" panose="02020400000000000000" pitchFamily="18" charset="-128"/>
                <a:ea typeface="游明朝体 Pr6N R" panose="02020400000000000000" pitchFamily="18" charset="-128"/>
                <a:cs typeface="Osaka" charset="-128"/>
              </a:rPr>
              <a:t>営業</a:t>
            </a:r>
            <a:r>
              <a:rPr lang="en-US" altLang="ja-JP" sz="1600" b="0" kern="0" dirty="0">
                <a:latin typeface="游明朝体 Pr6N R" panose="02020400000000000000" pitchFamily="18" charset="-128"/>
                <a:ea typeface="游明朝体 Pr6N R" panose="02020400000000000000" pitchFamily="18" charset="-128"/>
                <a:cs typeface="Osaka" charset="-128"/>
              </a:rPr>
              <a:t>Gr</a:t>
            </a:r>
          </a:p>
          <a:p>
            <a:pPr>
              <a:spcBef>
                <a:spcPts val="0"/>
              </a:spcBef>
              <a:spcAft>
                <a:spcPts val="300"/>
              </a:spcAft>
            </a:pPr>
            <a:r>
              <a:rPr lang="ja-JP" altLang="en-US" sz="1600" b="0" kern="0" dirty="0">
                <a:latin typeface="游明朝体 Pr6N R" panose="02020400000000000000" pitchFamily="18" charset="-128"/>
                <a:ea typeface="游明朝体 Pr6N R" panose="02020400000000000000" pitchFamily="18" charset="-128"/>
                <a:cs typeface="Osaka" charset="-128"/>
              </a:rPr>
              <a:t>（学術調査チーム）</a:t>
            </a:r>
          </a:p>
        </p:txBody>
      </p:sp>
      <p:cxnSp>
        <p:nvCxnSpPr>
          <p:cNvPr id="25" name="直線矢印コネクタ 24">
            <a:extLst>
              <a:ext uri="{FF2B5EF4-FFF2-40B4-BE49-F238E27FC236}">
                <a16:creationId xmlns:a16="http://schemas.microsoft.com/office/drawing/2014/main" id="{E2DC2C4F-DA08-8051-3888-77D65D09B344}"/>
              </a:ext>
            </a:extLst>
          </p:cNvPr>
          <p:cNvCxnSpPr>
            <a:cxnSpLocks/>
          </p:cNvCxnSpPr>
          <p:nvPr/>
        </p:nvCxnSpPr>
        <p:spPr>
          <a:xfrm>
            <a:off x="5702298" y="3566597"/>
            <a:ext cx="0" cy="1548046"/>
          </a:xfrm>
          <a:prstGeom prst="straightConnector1">
            <a:avLst/>
          </a:prstGeom>
          <a:ln w="63500">
            <a:solidFill>
              <a:schemeClr val="bg1">
                <a:lumMod val="8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26" name="テキスト プレースホルダー 11">
            <a:extLst>
              <a:ext uri="{FF2B5EF4-FFF2-40B4-BE49-F238E27FC236}">
                <a16:creationId xmlns:a16="http://schemas.microsoft.com/office/drawing/2014/main" id="{AC9DEBDF-FECA-3813-FE15-0CA33AE8E5C1}"/>
              </a:ext>
            </a:extLst>
          </p:cNvPr>
          <p:cNvSpPr txBox="1">
            <a:spLocks/>
          </p:cNvSpPr>
          <p:nvPr/>
        </p:nvSpPr>
        <p:spPr>
          <a:xfrm>
            <a:off x="8064618" y="5255672"/>
            <a:ext cx="2598107" cy="288194"/>
          </a:xfrm>
          <a:prstGeom prst="rect">
            <a:avLst/>
          </a:prstGeom>
          <a:noFill/>
          <a:ln w="19050">
            <a:noFill/>
          </a:ln>
        </p:spPr>
        <p:txBody>
          <a:bodyPr lIns="36000" tIns="36000" rIns="36000" bIns="36000" anchor="t"/>
          <a:lstStyle>
            <a:lvl1pPr marL="342900" indent="-342900" algn="l" rtl="0" eaLnBrk="0" fontAlgn="base" hangingPunct="0">
              <a:spcBef>
                <a:spcPct val="20000"/>
              </a:spcBef>
              <a:spcAft>
                <a:spcPct val="0"/>
              </a:spcAft>
              <a:defRPr kumimoji="1" sz="1400" b="1">
                <a:solidFill>
                  <a:schemeClr val="tx1"/>
                </a:solidFill>
                <a:latin typeface="+mn-lt"/>
                <a:ea typeface="+mn-ea"/>
                <a:cs typeface="+mn-cs"/>
              </a:defRPr>
            </a:lvl1pPr>
            <a:lvl2pPr marL="742950" indent="-285750" algn="l" rtl="0" eaLnBrk="0" fontAlgn="base" hangingPunct="0">
              <a:spcBef>
                <a:spcPct val="20000"/>
              </a:spcBef>
              <a:spcAft>
                <a:spcPct val="0"/>
              </a:spcAft>
              <a:defRPr kumimoji="1" sz="1200">
                <a:solidFill>
                  <a:schemeClr val="tx1"/>
                </a:solidFill>
                <a:latin typeface="ＭＳ Ｐゴシック" pitchFamily="50" charset="-128"/>
                <a:ea typeface="ＭＳ Ｐゴシック" pitchFamily="50" charset="-128"/>
              </a:defRPr>
            </a:lvl2pPr>
            <a:lvl3pPr marL="11430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3pPr>
            <a:lvl4pPr marL="16002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4pPr>
            <a:lvl5pPr marL="20574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5pPr>
            <a:lvl6pPr marL="25146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6pPr>
            <a:lvl7pPr marL="29718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7pPr>
            <a:lvl8pPr marL="34290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8pPr>
            <a:lvl9pPr marL="38862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9pPr>
          </a:lstStyle>
          <a:p>
            <a:pPr algn="ctr">
              <a:spcBef>
                <a:spcPts val="0"/>
              </a:spcBef>
              <a:spcAft>
                <a:spcPts val="300"/>
              </a:spcAft>
            </a:pPr>
            <a:r>
              <a:rPr lang="ja-JP" altLang="en-US" sz="1600" b="0" kern="0" dirty="0">
                <a:latin typeface="游明朝体 Pr6N R" panose="02020400000000000000" pitchFamily="18" charset="-128"/>
                <a:ea typeface="游明朝体 Pr6N R" panose="02020400000000000000" pitchFamily="18" charset="-128"/>
                <a:cs typeface="Osaka" charset="-128"/>
              </a:rPr>
              <a:t>リクルート</a:t>
            </a:r>
            <a:r>
              <a:rPr lang="en-US" altLang="ja-JP" sz="1600" b="0" kern="0" dirty="0">
                <a:latin typeface="游明朝体 Pr6N R" panose="02020400000000000000" pitchFamily="18" charset="-128"/>
                <a:ea typeface="游明朝体 Pr6N R" panose="02020400000000000000" pitchFamily="18" charset="-128"/>
                <a:cs typeface="Osaka" charset="-128"/>
              </a:rPr>
              <a:t>Gr</a:t>
            </a:r>
            <a:endParaRPr lang="ja-JP" altLang="en-US" sz="1600" b="0" kern="0" dirty="0">
              <a:latin typeface="游明朝体 Pr6N R" panose="02020400000000000000" pitchFamily="18" charset="-128"/>
              <a:ea typeface="游明朝体 Pr6N R" panose="02020400000000000000" pitchFamily="18" charset="-128"/>
              <a:cs typeface="Osaka" charset="-128"/>
            </a:endParaRPr>
          </a:p>
        </p:txBody>
      </p:sp>
      <p:sp>
        <p:nvSpPr>
          <p:cNvPr id="27" name="テキスト プレースホルダー 11">
            <a:extLst>
              <a:ext uri="{FF2B5EF4-FFF2-40B4-BE49-F238E27FC236}">
                <a16:creationId xmlns:a16="http://schemas.microsoft.com/office/drawing/2014/main" id="{3DB7FC7C-9F49-7391-9D94-D2390D934B26}"/>
              </a:ext>
            </a:extLst>
          </p:cNvPr>
          <p:cNvSpPr txBox="1">
            <a:spLocks/>
          </p:cNvSpPr>
          <p:nvPr/>
        </p:nvSpPr>
        <p:spPr>
          <a:xfrm>
            <a:off x="1314603" y="5234790"/>
            <a:ext cx="2391874" cy="329959"/>
          </a:xfrm>
          <a:prstGeom prst="rect">
            <a:avLst/>
          </a:prstGeom>
          <a:noFill/>
          <a:ln w="19050">
            <a:noFill/>
          </a:ln>
        </p:spPr>
        <p:txBody>
          <a:bodyPr lIns="36000" tIns="36000" rIns="36000" bIns="36000" anchor="t"/>
          <a:lstStyle>
            <a:lvl1pPr marL="342900" indent="-342900" algn="l" rtl="0" eaLnBrk="0" fontAlgn="base" hangingPunct="0">
              <a:spcBef>
                <a:spcPct val="20000"/>
              </a:spcBef>
              <a:spcAft>
                <a:spcPct val="0"/>
              </a:spcAft>
              <a:defRPr kumimoji="1" sz="1400" b="1">
                <a:solidFill>
                  <a:schemeClr val="tx1"/>
                </a:solidFill>
                <a:latin typeface="+mn-lt"/>
                <a:ea typeface="+mn-ea"/>
                <a:cs typeface="+mn-cs"/>
              </a:defRPr>
            </a:lvl1pPr>
            <a:lvl2pPr marL="742950" indent="-285750" algn="l" rtl="0" eaLnBrk="0" fontAlgn="base" hangingPunct="0">
              <a:spcBef>
                <a:spcPct val="20000"/>
              </a:spcBef>
              <a:spcAft>
                <a:spcPct val="0"/>
              </a:spcAft>
              <a:defRPr kumimoji="1" sz="1200">
                <a:solidFill>
                  <a:schemeClr val="tx1"/>
                </a:solidFill>
                <a:latin typeface="ＭＳ Ｐゴシック" pitchFamily="50" charset="-128"/>
                <a:ea typeface="ＭＳ Ｐゴシック" pitchFamily="50" charset="-128"/>
              </a:defRPr>
            </a:lvl2pPr>
            <a:lvl3pPr marL="11430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3pPr>
            <a:lvl4pPr marL="16002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4pPr>
            <a:lvl5pPr marL="2057400" indent="-228600" algn="l" rtl="0" eaLnBrk="0" fontAlgn="base" hangingPunct="0">
              <a:spcBef>
                <a:spcPct val="20000"/>
              </a:spcBef>
              <a:spcAft>
                <a:spcPct val="0"/>
              </a:spcAft>
              <a:buChar char="»"/>
              <a:defRPr kumimoji="1" sz="1200">
                <a:solidFill>
                  <a:schemeClr val="tx1"/>
                </a:solidFill>
                <a:latin typeface="ＭＳ Ｐゴシック" pitchFamily="50" charset="-128"/>
                <a:ea typeface="ＭＳ Ｐゴシック" pitchFamily="50" charset="-128"/>
              </a:defRPr>
            </a:lvl5pPr>
            <a:lvl6pPr marL="25146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6pPr>
            <a:lvl7pPr marL="29718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7pPr>
            <a:lvl8pPr marL="34290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8pPr>
            <a:lvl9pPr marL="3886200" indent="-228600" algn="l" rtl="0" fontAlgn="base">
              <a:spcBef>
                <a:spcPct val="20000"/>
              </a:spcBef>
              <a:spcAft>
                <a:spcPct val="0"/>
              </a:spcAft>
              <a:buChar char="»"/>
              <a:defRPr kumimoji="1" sz="1200">
                <a:solidFill>
                  <a:schemeClr val="tx1"/>
                </a:solidFill>
                <a:latin typeface="ＭＳ Ｐゴシック" pitchFamily="50" charset="-128"/>
                <a:ea typeface="ＭＳ Ｐゴシック" pitchFamily="50" charset="-128"/>
              </a:defRPr>
            </a:lvl9pPr>
          </a:lstStyle>
          <a:p>
            <a:pPr algn="ctr">
              <a:spcBef>
                <a:spcPts val="0"/>
              </a:spcBef>
              <a:spcAft>
                <a:spcPts val="300"/>
              </a:spcAft>
            </a:pPr>
            <a:r>
              <a:rPr lang="ja-JP" altLang="en-US" sz="1600" b="0" kern="0" dirty="0">
                <a:latin typeface="游明朝体 Pr6N R" panose="02020400000000000000" pitchFamily="18" charset="-128"/>
                <a:ea typeface="游明朝体 Pr6N R" panose="02020400000000000000" pitchFamily="18" charset="-128"/>
                <a:cs typeface="Osaka" charset="-128"/>
              </a:rPr>
              <a:t>ネットリサーチ</a:t>
            </a:r>
            <a:r>
              <a:rPr lang="en-US" altLang="ja-JP" sz="1600" b="0" kern="0" dirty="0">
                <a:latin typeface="游明朝体 Pr6N R" panose="02020400000000000000" pitchFamily="18" charset="-128"/>
                <a:ea typeface="游明朝体 Pr6N R" panose="02020400000000000000" pitchFamily="18" charset="-128"/>
                <a:cs typeface="Osaka" charset="-128"/>
              </a:rPr>
              <a:t>Gr</a:t>
            </a:r>
            <a:endParaRPr lang="ja-JP" altLang="en-US" sz="1600" b="0" kern="0" dirty="0">
              <a:latin typeface="游明朝体 Pr6N R" panose="02020400000000000000" pitchFamily="18" charset="-128"/>
              <a:ea typeface="游明朝体 Pr6N R" panose="02020400000000000000" pitchFamily="18" charset="-128"/>
              <a:cs typeface="Osaka" charset="-128"/>
            </a:endParaRPr>
          </a:p>
        </p:txBody>
      </p:sp>
      <p:sp>
        <p:nvSpPr>
          <p:cNvPr id="28" name="テキスト ボックス 27">
            <a:extLst>
              <a:ext uri="{FF2B5EF4-FFF2-40B4-BE49-F238E27FC236}">
                <a16:creationId xmlns:a16="http://schemas.microsoft.com/office/drawing/2014/main" id="{E2B15F9B-858B-B750-A0F6-3F7B681E630D}"/>
              </a:ext>
            </a:extLst>
          </p:cNvPr>
          <p:cNvSpPr txBox="1"/>
          <p:nvPr/>
        </p:nvSpPr>
        <p:spPr>
          <a:xfrm>
            <a:off x="4967898" y="5837604"/>
            <a:ext cx="1891958" cy="461665"/>
          </a:xfrm>
          <a:prstGeom prst="rect">
            <a:avLst/>
          </a:prstGeom>
          <a:noFill/>
        </p:spPr>
        <p:txBody>
          <a:bodyPr wrap="square">
            <a:spAutoFit/>
          </a:bodyPr>
          <a:lstStyle/>
          <a:p>
            <a:pPr marL="0" indent="0">
              <a:defRPr/>
            </a:pPr>
            <a:r>
              <a:rPr lang="ja-JP" altLang="en-US" sz="1200" kern="0" dirty="0">
                <a:latin typeface="游明朝体 Pr6N R" panose="02020400000000000000" pitchFamily="18" charset="-128"/>
                <a:ea typeface="游明朝体 Pr6N R" panose="02020400000000000000" pitchFamily="18" charset="-128"/>
              </a:rPr>
              <a:t>・案件の全体責任者</a:t>
            </a:r>
            <a:endParaRPr lang="en-US" altLang="ja-JP" sz="1200" kern="0" dirty="0">
              <a:latin typeface="游明朝体 Pr6N R" panose="02020400000000000000" pitchFamily="18" charset="-128"/>
              <a:ea typeface="游明朝体 Pr6N R" panose="02020400000000000000" pitchFamily="18" charset="-128"/>
            </a:endParaRPr>
          </a:p>
          <a:p>
            <a:pPr marL="0" indent="0">
              <a:defRPr/>
            </a:pPr>
            <a:r>
              <a:rPr lang="ja-JP" altLang="en-US" sz="1200" kern="0" dirty="0">
                <a:latin typeface="游明朝体 Pr6N R" panose="02020400000000000000" pitchFamily="18" charset="-128"/>
                <a:ea typeface="游明朝体 Pr6N R" panose="02020400000000000000" pitchFamily="18" charset="-128"/>
              </a:rPr>
              <a:t>・各部署への指示出し</a:t>
            </a:r>
            <a:endParaRPr lang="en-US" altLang="ja-JP" sz="1200" kern="0" dirty="0">
              <a:latin typeface="游明朝体 Pr6N R" panose="02020400000000000000" pitchFamily="18" charset="-128"/>
              <a:ea typeface="游明朝体 Pr6N R" panose="02020400000000000000" pitchFamily="18" charset="-128"/>
            </a:endParaRPr>
          </a:p>
        </p:txBody>
      </p:sp>
      <p:sp>
        <p:nvSpPr>
          <p:cNvPr id="29" name="テキスト ボックス 28">
            <a:extLst>
              <a:ext uri="{FF2B5EF4-FFF2-40B4-BE49-F238E27FC236}">
                <a16:creationId xmlns:a16="http://schemas.microsoft.com/office/drawing/2014/main" id="{1FDC1CC6-A919-AC21-6CFC-AC8904C7A88F}"/>
              </a:ext>
            </a:extLst>
          </p:cNvPr>
          <p:cNvSpPr txBox="1"/>
          <p:nvPr/>
        </p:nvSpPr>
        <p:spPr>
          <a:xfrm>
            <a:off x="8128923" y="5564749"/>
            <a:ext cx="2469495" cy="461665"/>
          </a:xfrm>
          <a:prstGeom prst="rect">
            <a:avLst/>
          </a:prstGeom>
          <a:noFill/>
        </p:spPr>
        <p:txBody>
          <a:bodyPr wrap="square">
            <a:spAutoFit/>
          </a:bodyPr>
          <a:lstStyle/>
          <a:p>
            <a:pPr marL="0" indent="0" algn="l">
              <a:defRPr/>
            </a:pPr>
            <a:r>
              <a:rPr lang="ja-JP" altLang="en-US" sz="1200" kern="0" dirty="0">
                <a:latin typeface="游明朝体 Pr6N R" panose="02020400000000000000" pitchFamily="18" charset="-128"/>
                <a:ea typeface="游明朝体 Pr6N R" panose="02020400000000000000" pitchFamily="18" charset="-128"/>
              </a:rPr>
              <a:t>・スクリーニングアンケート配信</a:t>
            </a:r>
            <a:endParaRPr lang="en-US" altLang="ja-JP" sz="1200" kern="0" dirty="0">
              <a:latin typeface="游明朝体 Pr6N R" panose="02020400000000000000" pitchFamily="18" charset="-128"/>
              <a:ea typeface="游明朝体 Pr6N R" panose="02020400000000000000" pitchFamily="18" charset="-128"/>
            </a:endParaRPr>
          </a:p>
          <a:p>
            <a:pPr marL="0" indent="0" algn="l">
              <a:defRPr/>
            </a:pPr>
            <a:r>
              <a:rPr lang="ja-JP" altLang="en-US" sz="1200" kern="0" dirty="0">
                <a:latin typeface="游明朝体 Pr6N R" panose="02020400000000000000" pitchFamily="18" charset="-128"/>
                <a:ea typeface="游明朝体 Pr6N R" panose="02020400000000000000" pitchFamily="18" charset="-128"/>
              </a:rPr>
              <a:t>・対象者選定とリクルーティング</a:t>
            </a:r>
            <a:endParaRPr lang="en-US" altLang="ja-JP" sz="1200" kern="0" dirty="0">
              <a:latin typeface="游明朝体 Pr6N R" panose="02020400000000000000" pitchFamily="18" charset="-128"/>
              <a:ea typeface="游明朝体 Pr6N R" panose="02020400000000000000" pitchFamily="18" charset="-128"/>
            </a:endParaRPr>
          </a:p>
        </p:txBody>
      </p:sp>
      <p:sp>
        <p:nvSpPr>
          <p:cNvPr id="30" name="テキスト ボックス 29">
            <a:extLst>
              <a:ext uri="{FF2B5EF4-FFF2-40B4-BE49-F238E27FC236}">
                <a16:creationId xmlns:a16="http://schemas.microsoft.com/office/drawing/2014/main" id="{E920E69B-D131-9EE8-8F6F-8C5D7C9D5CBC}"/>
              </a:ext>
            </a:extLst>
          </p:cNvPr>
          <p:cNvSpPr txBox="1"/>
          <p:nvPr/>
        </p:nvSpPr>
        <p:spPr>
          <a:xfrm>
            <a:off x="1497902" y="5603326"/>
            <a:ext cx="2170193" cy="646331"/>
          </a:xfrm>
          <a:prstGeom prst="rect">
            <a:avLst/>
          </a:prstGeom>
          <a:noFill/>
        </p:spPr>
        <p:txBody>
          <a:bodyPr wrap="square">
            <a:spAutoFit/>
          </a:bodyPr>
          <a:lstStyle/>
          <a:p>
            <a:pPr marL="0" indent="0" algn="l">
              <a:defRPr/>
            </a:pPr>
            <a:r>
              <a:rPr lang="ja-JP" altLang="en-US" sz="1200" kern="0" dirty="0">
                <a:latin typeface="游明朝体 Pr6N R" panose="02020400000000000000" pitchFamily="18" charset="-128"/>
                <a:ea typeface="游明朝体 Pr6N R" panose="02020400000000000000" pitchFamily="18" charset="-128"/>
              </a:rPr>
              <a:t>・アンケート画面作成・配信</a:t>
            </a:r>
            <a:endParaRPr lang="en-US" altLang="ja-JP" sz="1200" kern="0" dirty="0">
              <a:latin typeface="游明朝体 Pr6N R" panose="02020400000000000000" pitchFamily="18" charset="-128"/>
              <a:ea typeface="游明朝体 Pr6N R" panose="02020400000000000000" pitchFamily="18" charset="-128"/>
            </a:endParaRPr>
          </a:p>
          <a:p>
            <a:pPr marL="0" indent="0" algn="l">
              <a:defRPr/>
            </a:pPr>
            <a:r>
              <a:rPr lang="ja-JP" altLang="en-US" sz="1200" kern="0" dirty="0">
                <a:latin typeface="游明朝体 Pr6N R" panose="02020400000000000000" pitchFamily="18" charset="-128"/>
                <a:ea typeface="游明朝体 Pr6N R" panose="02020400000000000000" pitchFamily="18" charset="-128"/>
              </a:rPr>
              <a:t>・データチェック</a:t>
            </a:r>
            <a:endParaRPr lang="en-US" altLang="ja-JP" sz="1200" kern="0" dirty="0">
              <a:latin typeface="游明朝体 Pr6N R" panose="02020400000000000000" pitchFamily="18" charset="-128"/>
              <a:ea typeface="游明朝体 Pr6N R" panose="02020400000000000000" pitchFamily="18" charset="-128"/>
            </a:endParaRPr>
          </a:p>
          <a:p>
            <a:pPr marL="0" indent="0" algn="l">
              <a:defRPr/>
            </a:pPr>
            <a:r>
              <a:rPr lang="ja-JP" altLang="en-US" sz="1200" kern="0" dirty="0">
                <a:latin typeface="游明朝体 Pr6N R" panose="02020400000000000000" pitchFamily="18" charset="-128"/>
                <a:ea typeface="游明朝体 Pr6N R" panose="02020400000000000000" pitchFamily="18" charset="-128"/>
              </a:rPr>
              <a:t>・集計作業</a:t>
            </a:r>
            <a:endParaRPr lang="en-US" altLang="ja-JP" sz="1200" kern="0" dirty="0">
              <a:latin typeface="游明朝体 Pr6N R" panose="02020400000000000000" pitchFamily="18" charset="-128"/>
              <a:ea typeface="游明朝体 Pr6N R" panose="02020400000000000000" pitchFamily="18" charset="-128"/>
            </a:endParaRPr>
          </a:p>
        </p:txBody>
      </p:sp>
      <p:cxnSp>
        <p:nvCxnSpPr>
          <p:cNvPr id="31" name="直線矢印コネクタ 30">
            <a:extLst>
              <a:ext uri="{FF2B5EF4-FFF2-40B4-BE49-F238E27FC236}">
                <a16:creationId xmlns:a16="http://schemas.microsoft.com/office/drawing/2014/main" id="{C6080402-46B6-2AE2-FCC0-F8D5BD0BF35B}"/>
              </a:ext>
            </a:extLst>
          </p:cNvPr>
          <p:cNvCxnSpPr>
            <a:cxnSpLocks/>
          </p:cNvCxnSpPr>
          <p:nvPr/>
        </p:nvCxnSpPr>
        <p:spPr>
          <a:xfrm>
            <a:off x="8901280" y="3555976"/>
            <a:ext cx="0" cy="1558667"/>
          </a:xfrm>
          <a:prstGeom prst="straightConnector1">
            <a:avLst/>
          </a:prstGeom>
          <a:ln w="63500">
            <a:solidFill>
              <a:schemeClr val="bg1">
                <a:lumMod val="8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A14358D0-4D41-F340-72DE-BAA7ECBEFA42}"/>
              </a:ext>
            </a:extLst>
          </p:cNvPr>
          <p:cNvCxnSpPr>
            <a:cxnSpLocks/>
          </p:cNvCxnSpPr>
          <p:nvPr/>
        </p:nvCxnSpPr>
        <p:spPr>
          <a:xfrm>
            <a:off x="2401057" y="3570157"/>
            <a:ext cx="0" cy="1544486"/>
          </a:xfrm>
          <a:prstGeom prst="straightConnector1">
            <a:avLst/>
          </a:prstGeom>
          <a:ln w="63500">
            <a:solidFill>
              <a:schemeClr val="bg1">
                <a:lumMod val="85000"/>
              </a:schemeClr>
            </a:solidFill>
            <a:prstDash val="solid"/>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DB5F5A09-574D-60D5-EE88-F384A53B0BE0}"/>
              </a:ext>
            </a:extLst>
          </p:cNvPr>
          <p:cNvSpPr txBox="1"/>
          <p:nvPr/>
        </p:nvSpPr>
        <p:spPr>
          <a:xfrm>
            <a:off x="5722302" y="4012143"/>
            <a:ext cx="1891958" cy="646331"/>
          </a:xfrm>
          <a:prstGeom prst="rect">
            <a:avLst/>
          </a:prstGeom>
          <a:noFill/>
        </p:spPr>
        <p:txBody>
          <a:bodyPr wrap="square">
            <a:spAutoFit/>
          </a:bodyPr>
          <a:lstStyle/>
          <a:p>
            <a:pPr marL="0" indent="0" algn="l">
              <a:defRPr/>
            </a:pPr>
            <a:r>
              <a:rPr lang="ja-JP" altLang="en-US" sz="1200" kern="0" dirty="0">
                <a:latin typeface="游明朝体 Pr6N R" panose="02020400000000000000" pitchFamily="18" charset="-128"/>
                <a:ea typeface="游明朝体 Pr6N R" panose="02020400000000000000" pitchFamily="18" charset="-128"/>
              </a:rPr>
              <a:t>・案件のご相談窓口</a:t>
            </a:r>
            <a:endParaRPr lang="en-US" altLang="ja-JP" sz="1200" kern="0" dirty="0">
              <a:latin typeface="游明朝体 Pr6N R" panose="02020400000000000000" pitchFamily="18" charset="-128"/>
              <a:ea typeface="游明朝体 Pr6N R" panose="02020400000000000000" pitchFamily="18" charset="-128"/>
            </a:endParaRPr>
          </a:p>
          <a:p>
            <a:pPr marL="0" indent="0" algn="l">
              <a:defRPr/>
            </a:pPr>
            <a:r>
              <a:rPr lang="ja-JP" altLang="en-US" sz="1200" kern="0" dirty="0">
                <a:latin typeface="游明朝体 Pr6N R" panose="02020400000000000000" pitchFamily="18" charset="-128"/>
                <a:ea typeface="游明朝体 Pr6N R" panose="02020400000000000000" pitchFamily="18" charset="-128"/>
              </a:rPr>
              <a:t>・お見積書等のやりとり</a:t>
            </a:r>
            <a:endParaRPr lang="en-US" altLang="ja-JP" sz="1200" kern="0" dirty="0">
              <a:latin typeface="游明朝体 Pr6N R" panose="02020400000000000000" pitchFamily="18" charset="-128"/>
              <a:ea typeface="游明朝体 Pr6N R" panose="02020400000000000000" pitchFamily="18" charset="-128"/>
            </a:endParaRPr>
          </a:p>
          <a:p>
            <a:pPr marL="0" indent="0" algn="l">
              <a:defRPr/>
            </a:pPr>
            <a:r>
              <a:rPr lang="ja-JP" altLang="en-US" sz="1200" kern="0" dirty="0">
                <a:latin typeface="游明朝体 Pr6N R" panose="02020400000000000000" pitchFamily="18" charset="-128"/>
                <a:ea typeface="游明朝体 Pr6N R" panose="02020400000000000000" pitchFamily="18" charset="-128"/>
              </a:rPr>
              <a:t>・ご発注有無のやりとり</a:t>
            </a:r>
            <a:endParaRPr lang="en-US" altLang="ja-JP" sz="1200" kern="0" dirty="0">
              <a:latin typeface="游明朝体 Pr6N R" panose="02020400000000000000" pitchFamily="18" charset="-128"/>
              <a:ea typeface="游明朝体 Pr6N R" panose="02020400000000000000" pitchFamily="18" charset="-128"/>
            </a:endParaRPr>
          </a:p>
        </p:txBody>
      </p:sp>
      <p:sp>
        <p:nvSpPr>
          <p:cNvPr id="34" name="テキスト ボックス 33">
            <a:extLst>
              <a:ext uri="{FF2B5EF4-FFF2-40B4-BE49-F238E27FC236}">
                <a16:creationId xmlns:a16="http://schemas.microsoft.com/office/drawing/2014/main" id="{B860AE69-337B-70DD-0A23-E5336D4E696F}"/>
              </a:ext>
            </a:extLst>
          </p:cNvPr>
          <p:cNvSpPr txBox="1"/>
          <p:nvPr/>
        </p:nvSpPr>
        <p:spPr>
          <a:xfrm>
            <a:off x="8901280" y="3864341"/>
            <a:ext cx="2122331" cy="1015663"/>
          </a:xfrm>
          <a:prstGeom prst="rect">
            <a:avLst/>
          </a:prstGeom>
          <a:noFill/>
        </p:spPr>
        <p:txBody>
          <a:bodyPr wrap="square">
            <a:spAutoFit/>
          </a:bodyPr>
          <a:lstStyle/>
          <a:p>
            <a:pPr marL="0" indent="0" algn="l">
              <a:defRPr/>
            </a:pPr>
            <a:r>
              <a:rPr lang="ja-JP" altLang="en-US" sz="1200" kern="0" dirty="0">
                <a:latin typeface="游明朝体 Pr6N R" panose="02020400000000000000" pitchFamily="18" charset="-128"/>
                <a:ea typeface="游明朝体 Pr6N R" panose="02020400000000000000" pitchFamily="18" charset="-128"/>
              </a:rPr>
              <a:t>・スクリーニング</a:t>
            </a:r>
            <a:endParaRPr lang="en-US" altLang="ja-JP" sz="1200" kern="0" dirty="0">
              <a:latin typeface="游明朝体 Pr6N R" panose="02020400000000000000" pitchFamily="18" charset="-128"/>
              <a:ea typeface="游明朝体 Pr6N R" panose="02020400000000000000" pitchFamily="18" charset="-128"/>
            </a:endParaRPr>
          </a:p>
          <a:p>
            <a:pPr marL="0" indent="0" algn="l">
              <a:defRPr/>
            </a:pPr>
            <a:r>
              <a:rPr lang="ja-JP" altLang="en-US" sz="1200" kern="0" dirty="0">
                <a:latin typeface="游明朝体 Pr6N R" panose="02020400000000000000" pitchFamily="18" charset="-128"/>
                <a:ea typeface="游明朝体 Pr6N R" panose="02020400000000000000" pitchFamily="18" charset="-128"/>
              </a:rPr>
              <a:t>　アンケート画面確認</a:t>
            </a:r>
            <a:endParaRPr lang="en-US" altLang="ja-JP" sz="1200" kern="0" dirty="0">
              <a:latin typeface="游明朝体 Pr6N R" panose="02020400000000000000" pitchFamily="18" charset="-128"/>
              <a:ea typeface="游明朝体 Pr6N R" panose="02020400000000000000" pitchFamily="18" charset="-128"/>
            </a:endParaRPr>
          </a:p>
          <a:p>
            <a:pPr marL="0" indent="0" algn="l">
              <a:defRPr/>
            </a:pPr>
            <a:r>
              <a:rPr lang="ja-JP" altLang="en-US" sz="1200" kern="0" dirty="0">
                <a:latin typeface="游明朝体 Pr6N R" panose="02020400000000000000" pitchFamily="18" charset="-128"/>
                <a:ea typeface="游明朝体 Pr6N R" panose="02020400000000000000" pitchFamily="18" charset="-128"/>
              </a:rPr>
              <a:t>・対象者リストの送付</a:t>
            </a:r>
            <a:endParaRPr lang="en-US" altLang="ja-JP" sz="1200" kern="0" dirty="0">
              <a:latin typeface="游明朝体 Pr6N R" panose="02020400000000000000" pitchFamily="18" charset="-128"/>
              <a:ea typeface="游明朝体 Pr6N R" panose="02020400000000000000" pitchFamily="18" charset="-128"/>
            </a:endParaRPr>
          </a:p>
          <a:p>
            <a:pPr marL="0" indent="0" algn="l">
              <a:defRPr/>
            </a:pPr>
            <a:r>
              <a:rPr lang="ja-JP" altLang="en-US" sz="1200" kern="0" dirty="0">
                <a:latin typeface="游明朝体 Pr6N R" panose="02020400000000000000" pitchFamily="18" charset="-128"/>
                <a:ea typeface="游明朝体 Pr6N R" panose="02020400000000000000" pitchFamily="18" charset="-128"/>
              </a:rPr>
              <a:t>・</a:t>
            </a:r>
            <a:r>
              <a:rPr lang="ja-JP" altLang="en-US" sz="1200" dirty="0">
                <a:ea typeface="游明朝体 Pr6N R" panose="02020400000000000000" pitchFamily="18" charset="-128"/>
              </a:rPr>
              <a:t>リクルーティング状況</a:t>
            </a:r>
            <a:endParaRPr lang="en-US" altLang="ja-JP" sz="1200" dirty="0">
              <a:ea typeface="游明朝体 Pr6N R" panose="02020400000000000000" pitchFamily="18" charset="-128"/>
            </a:endParaRPr>
          </a:p>
          <a:p>
            <a:pPr marL="0" indent="0" algn="l">
              <a:defRPr/>
            </a:pPr>
            <a:r>
              <a:rPr lang="ja-JP" altLang="en-US" sz="1200" dirty="0">
                <a:ea typeface="游明朝体 Pr6N R" panose="02020400000000000000" pitchFamily="18" charset="-128"/>
              </a:rPr>
              <a:t>　の共有</a:t>
            </a:r>
            <a:endParaRPr lang="en-US" altLang="ja-JP" sz="1200" kern="0" dirty="0">
              <a:latin typeface="游明朝体 Pr6N R" panose="02020400000000000000" pitchFamily="18" charset="-128"/>
              <a:ea typeface="游明朝体 Pr6N R" panose="02020400000000000000" pitchFamily="18" charset="-128"/>
            </a:endParaRPr>
          </a:p>
        </p:txBody>
      </p:sp>
      <p:sp>
        <p:nvSpPr>
          <p:cNvPr id="35" name="テキスト ボックス 34">
            <a:extLst>
              <a:ext uri="{FF2B5EF4-FFF2-40B4-BE49-F238E27FC236}">
                <a16:creationId xmlns:a16="http://schemas.microsoft.com/office/drawing/2014/main" id="{74425880-8D38-84B0-1893-B1A723739A24}"/>
              </a:ext>
            </a:extLst>
          </p:cNvPr>
          <p:cNvSpPr txBox="1"/>
          <p:nvPr/>
        </p:nvSpPr>
        <p:spPr>
          <a:xfrm>
            <a:off x="2409407" y="4128811"/>
            <a:ext cx="1833341" cy="461665"/>
          </a:xfrm>
          <a:prstGeom prst="rect">
            <a:avLst/>
          </a:prstGeom>
          <a:noFill/>
        </p:spPr>
        <p:txBody>
          <a:bodyPr wrap="square">
            <a:spAutoFit/>
          </a:bodyPr>
          <a:lstStyle/>
          <a:p>
            <a:pPr marL="0" indent="0" algn="l">
              <a:defRPr/>
            </a:pPr>
            <a:r>
              <a:rPr lang="ja-JP" altLang="en-US" sz="1200" kern="0" dirty="0">
                <a:latin typeface="游明朝体 Pr6N R" panose="02020400000000000000" pitchFamily="18" charset="-128"/>
                <a:ea typeface="游明朝体 Pr6N R" panose="02020400000000000000" pitchFamily="18" charset="-128"/>
              </a:rPr>
              <a:t>・アンケート画面確認</a:t>
            </a:r>
            <a:endParaRPr lang="en-US" altLang="ja-JP" sz="1200" kern="0" dirty="0">
              <a:latin typeface="游明朝体 Pr6N R" panose="02020400000000000000" pitchFamily="18" charset="-128"/>
              <a:ea typeface="游明朝体 Pr6N R" panose="02020400000000000000" pitchFamily="18" charset="-128"/>
            </a:endParaRPr>
          </a:p>
          <a:p>
            <a:pPr marL="0" indent="0" algn="l">
              <a:defRPr/>
            </a:pPr>
            <a:r>
              <a:rPr lang="ja-JP" altLang="en-US" sz="1200" kern="0" dirty="0">
                <a:latin typeface="游明朝体 Pr6N R" panose="02020400000000000000" pitchFamily="18" charset="-128"/>
                <a:ea typeface="游明朝体 Pr6N R" panose="02020400000000000000" pitchFamily="18" charset="-128"/>
              </a:rPr>
              <a:t>・回収状況の共有</a:t>
            </a:r>
            <a:endParaRPr lang="en-US" altLang="ja-JP" sz="1200" kern="0" dirty="0">
              <a:latin typeface="游明朝体 Pr6N R" panose="02020400000000000000" pitchFamily="18" charset="-128"/>
              <a:ea typeface="游明朝体 Pr6N R" panose="02020400000000000000" pitchFamily="18" charset="-128"/>
            </a:endParaRPr>
          </a:p>
        </p:txBody>
      </p:sp>
      <p:cxnSp>
        <p:nvCxnSpPr>
          <p:cNvPr id="10" name="直線コネクタ 9">
            <a:extLst>
              <a:ext uri="{FF2B5EF4-FFF2-40B4-BE49-F238E27FC236}">
                <a16:creationId xmlns:a16="http://schemas.microsoft.com/office/drawing/2014/main" id="{A31B0D82-ABFA-0FEA-118F-313C49E9C543}"/>
              </a:ext>
            </a:extLst>
          </p:cNvPr>
          <p:cNvCxnSpPr>
            <a:cxnSpLocks/>
          </p:cNvCxnSpPr>
          <p:nvPr/>
        </p:nvCxnSpPr>
        <p:spPr>
          <a:xfrm>
            <a:off x="3736454" y="5707938"/>
            <a:ext cx="1012588" cy="0"/>
          </a:xfrm>
          <a:prstGeom prst="line">
            <a:avLst/>
          </a:prstGeom>
          <a:ln w="63500">
            <a:solidFill>
              <a:schemeClr val="bg1">
                <a:lumMod val="85000"/>
              </a:schemeClr>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32084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83E3D-0937-A354-F092-96AC086C136A}"/>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2F3E5AA-FB62-77B1-BD4C-C106E1B655FE}"/>
              </a:ext>
            </a:extLst>
          </p:cNvPr>
          <p:cNvSpPr txBox="1"/>
          <p:nvPr/>
        </p:nvSpPr>
        <p:spPr>
          <a:xfrm>
            <a:off x="570523" y="99748"/>
            <a:ext cx="8451557" cy="954107"/>
          </a:xfrm>
          <a:prstGeom prst="rect">
            <a:avLst/>
          </a:prstGeom>
          <a:noFill/>
        </p:spPr>
        <p:txBody>
          <a:bodyPr wrap="square" rtlCol="0">
            <a:spAutoFit/>
          </a:bodyPr>
          <a:lstStyle/>
          <a:p>
            <a:r>
              <a:rPr kumimoji="1" lang="ja-JP" altLang="en-US" sz="2000" dirty="0">
                <a:solidFill>
                  <a:schemeClr val="bg1"/>
                </a:solidFill>
                <a:latin typeface="游明朝体 Pr6N R" panose="02020400000000000000" pitchFamily="18" charset="-128"/>
                <a:ea typeface="游明朝体 Pr6N R" panose="02020400000000000000" pitchFamily="18" charset="-128"/>
              </a:rPr>
              <a:t>アスマークの品質</a:t>
            </a:r>
            <a:endParaRPr kumimoji="1" lang="en-US" altLang="ja-JP" sz="2000" dirty="0">
              <a:solidFill>
                <a:schemeClr val="bg1"/>
              </a:solidFill>
              <a:latin typeface="游明朝体 Pr6N R" panose="02020400000000000000" pitchFamily="18" charset="-128"/>
              <a:ea typeface="游明朝体 Pr6N R" panose="02020400000000000000" pitchFamily="18" charset="-128"/>
            </a:endParaRPr>
          </a:p>
          <a:p>
            <a:endParaRPr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実査品質</a:t>
            </a:r>
          </a:p>
        </p:txBody>
      </p:sp>
      <p:sp>
        <p:nvSpPr>
          <p:cNvPr id="15" name="コンテンツ プレースホルダー 1">
            <a:extLst>
              <a:ext uri="{FF2B5EF4-FFF2-40B4-BE49-F238E27FC236}">
                <a16:creationId xmlns:a16="http://schemas.microsoft.com/office/drawing/2014/main" id="{DB7C6A64-102B-CE3F-9112-9A4713751452}"/>
              </a:ext>
            </a:extLst>
          </p:cNvPr>
          <p:cNvSpPr txBox="1">
            <a:spLocks/>
          </p:cNvSpPr>
          <p:nvPr/>
        </p:nvSpPr>
        <p:spPr>
          <a:xfrm>
            <a:off x="747392" y="2127781"/>
            <a:ext cx="9250047" cy="7790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800" dirty="0">
                <a:latin typeface="游明朝体 Pr6N R" panose="02020400000000000000" pitchFamily="18" charset="-128"/>
                <a:ea typeface="游明朝体 Pr6N R" panose="02020400000000000000" pitchFamily="18" charset="-128"/>
              </a:rPr>
              <a:t>品質に強みと特長を持つアスマーク</a:t>
            </a:r>
            <a:endParaRPr lang="en-US" altLang="ja-JP" sz="18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800" dirty="0">
                <a:latin typeface="游明朝体 Pr6N R" panose="02020400000000000000" pitchFamily="18" charset="-128"/>
                <a:ea typeface="游明朝体 Pr6N R" panose="02020400000000000000" pitchFamily="18" charset="-128"/>
              </a:rPr>
              <a:t>　</a:t>
            </a: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a:t>
            </a:r>
            <a:r>
              <a:rPr lang="ja-JP" altLang="en-US" sz="1400" dirty="0">
                <a:latin typeface="游明朝体 Pr6N R" panose="02020400000000000000" pitchFamily="18" charset="-128"/>
                <a:ea typeface="游明朝体 Pr6N R" panose="02020400000000000000" pitchFamily="18" charset="-128"/>
              </a:rPr>
              <a:t>マーケティングリサーチにおける品質の向上のための当社の取組みと実績をご紹介します</a:t>
            </a:r>
            <a:endParaRPr lang="ja-JP" altLang="en-US" sz="1800" dirty="0">
              <a:latin typeface="游明朝体 Pr6N R" panose="02020400000000000000" pitchFamily="18" charset="-128"/>
              <a:ea typeface="游明朝体 Pr6N R" panose="02020400000000000000" pitchFamily="18" charset="-128"/>
            </a:endParaRPr>
          </a:p>
        </p:txBody>
      </p:sp>
      <p:pic>
        <p:nvPicPr>
          <p:cNvPr id="48" name="図 47">
            <a:extLst>
              <a:ext uri="{FF2B5EF4-FFF2-40B4-BE49-F238E27FC236}">
                <a16:creationId xmlns:a16="http://schemas.microsoft.com/office/drawing/2014/main" id="{E39680BB-9359-CBF8-8063-7520CDD4685F}"/>
              </a:ext>
            </a:extLst>
          </p:cNvPr>
          <p:cNvPicPr>
            <a:picLocks noChangeAspect="1"/>
          </p:cNvPicPr>
          <p:nvPr/>
        </p:nvPicPr>
        <p:blipFill>
          <a:blip r:embed="rId2"/>
          <a:stretch>
            <a:fillRect/>
          </a:stretch>
        </p:blipFill>
        <p:spPr>
          <a:xfrm>
            <a:off x="1933621" y="3134638"/>
            <a:ext cx="8063818" cy="3172532"/>
          </a:xfrm>
          <a:prstGeom prst="rect">
            <a:avLst/>
          </a:prstGeom>
        </p:spPr>
      </p:pic>
    </p:spTree>
    <p:extLst>
      <p:ext uri="{BB962C8B-B14F-4D97-AF65-F5344CB8AC3E}">
        <p14:creationId xmlns:p14="http://schemas.microsoft.com/office/powerpoint/2010/main" val="2843743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BEAED-5385-C133-C9D3-063821FA554E}"/>
            </a:ext>
          </a:extLst>
        </p:cNvPr>
        <p:cNvGrpSpPr/>
        <p:nvPr/>
      </p:nvGrpSpPr>
      <p:grpSpPr>
        <a:xfrm>
          <a:off x="0" y="0"/>
          <a:ext cx="0" cy="0"/>
          <a:chOff x="0" y="0"/>
          <a:chExt cx="0" cy="0"/>
        </a:xfrm>
      </p:grpSpPr>
      <p:sp>
        <p:nvSpPr>
          <p:cNvPr id="54" name="正方形/長方形 53">
            <a:extLst>
              <a:ext uri="{FF2B5EF4-FFF2-40B4-BE49-F238E27FC236}">
                <a16:creationId xmlns:a16="http://schemas.microsoft.com/office/drawing/2014/main" id="{2BEA427F-7803-79FA-C964-5CF1243C6595}"/>
              </a:ext>
            </a:extLst>
          </p:cNvPr>
          <p:cNvSpPr/>
          <p:nvPr/>
        </p:nvSpPr>
        <p:spPr>
          <a:xfrm>
            <a:off x="6505575" y="3114674"/>
            <a:ext cx="3724275" cy="201427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9B25AF63-BE21-FFF4-2E34-09A3D4A7DB16}"/>
              </a:ext>
            </a:extLst>
          </p:cNvPr>
          <p:cNvSpPr/>
          <p:nvPr/>
        </p:nvSpPr>
        <p:spPr>
          <a:xfrm>
            <a:off x="3314699" y="3114674"/>
            <a:ext cx="3190875" cy="2014279"/>
          </a:xfrm>
          <a:prstGeom prst="rect">
            <a:avLst/>
          </a:prstGeom>
          <a:solidFill>
            <a:srgbClr val="317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コンテンツ プレースホルダー 1">
            <a:extLst>
              <a:ext uri="{FF2B5EF4-FFF2-40B4-BE49-F238E27FC236}">
                <a16:creationId xmlns:a16="http://schemas.microsoft.com/office/drawing/2014/main" id="{AFED0A78-2913-B357-59C9-93F51E1AC851}"/>
              </a:ext>
            </a:extLst>
          </p:cNvPr>
          <p:cNvSpPr txBox="1">
            <a:spLocks/>
          </p:cNvSpPr>
          <p:nvPr/>
        </p:nvSpPr>
        <p:spPr>
          <a:xfrm>
            <a:off x="6667505" y="3412406"/>
            <a:ext cx="4076385" cy="312120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600" dirty="0">
                <a:latin typeface="游明朝体 Pr6N R" panose="02020400000000000000" pitchFamily="18" charset="-128"/>
                <a:ea typeface="游明朝体 Pr6N R" panose="02020400000000000000" pitchFamily="18" charset="-128"/>
              </a:rPr>
              <a:t>1-2</a:t>
            </a:r>
            <a:r>
              <a:rPr lang="ja-JP" altLang="en-US" sz="1600" dirty="0">
                <a:latin typeface="游明朝体 Pr6N R" panose="02020400000000000000" pitchFamily="18" charset="-128"/>
                <a:ea typeface="游明朝体 Pr6N R" panose="02020400000000000000" pitchFamily="18" charset="-128"/>
              </a:rPr>
              <a:t>　  </a:t>
            </a:r>
            <a:r>
              <a:rPr lang="ja-JP" altLang="en-US" sz="1200" dirty="0">
                <a:latin typeface="游明朝体 Pr6N R" panose="02020400000000000000" pitchFamily="18" charset="-128"/>
                <a:ea typeface="游明朝体 Pr6N R" panose="02020400000000000000" pitchFamily="18" charset="-128"/>
              </a:rPr>
              <a:t>営業日</a:t>
            </a:r>
            <a:r>
              <a:rPr lang="ja-JP" altLang="en-US" sz="1600" dirty="0">
                <a:latin typeface="游明朝体 Pr6N R" panose="02020400000000000000" pitchFamily="18" charset="-128"/>
                <a:ea typeface="游明朝体 Pr6N R" panose="02020400000000000000" pitchFamily="18" charset="-128"/>
              </a:rPr>
              <a:t>    </a:t>
            </a:r>
            <a:r>
              <a:rPr lang="ja-JP" altLang="en-US" sz="1200" dirty="0">
                <a:solidFill>
                  <a:schemeClr val="bg1">
                    <a:lumMod val="50000"/>
                  </a:schemeClr>
                </a:solidFill>
                <a:latin typeface="游明朝体 Pr6N R" panose="02020400000000000000" pitchFamily="18" charset="-128"/>
                <a:ea typeface="游明朝体 Pr6N R" panose="02020400000000000000" pitchFamily="18" charset="-128"/>
              </a:rPr>
              <a:t>（ネットリサーチチーム）</a:t>
            </a:r>
          </a:p>
          <a:p>
            <a:pPr marL="0" indent="0">
              <a:lnSpc>
                <a:spcPct val="100000"/>
              </a:lnSpc>
              <a:buFont typeface="Arial" panose="020B0604020202020204" pitchFamily="34" charset="0"/>
              <a:buNone/>
            </a:pPr>
            <a:r>
              <a:rPr lang="en-US" altLang="ja-JP" sz="1600" dirty="0">
                <a:latin typeface="游明朝体 Pr6N R" panose="02020400000000000000" pitchFamily="18" charset="-128"/>
                <a:ea typeface="游明朝体 Pr6N R" panose="02020400000000000000" pitchFamily="18" charset="-128"/>
              </a:rPr>
              <a:t>1-2</a:t>
            </a:r>
            <a:r>
              <a:rPr lang="ja-JP" altLang="en-US" sz="1600" dirty="0">
                <a:latin typeface="游明朝体 Pr6N R" panose="02020400000000000000" pitchFamily="18" charset="-128"/>
                <a:ea typeface="游明朝体 Pr6N R" panose="02020400000000000000" pitchFamily="18" charset="-128"/>
              </a:rPr>
              <a:t>　  </a:t>
            </a:r>
            <a:r>
              <a:rPr lang="ja-JP" altLang="en-US" sz="1200" dirty="0">
                <a:latin typeface="游明朝体 Pr6N R" panose="02020400000000000000" pitchFamily="18" charset="-128"/>
                <a:ea typeface="游明朝体 Pr6N R" panose="02020400000000000000" pitchFamily="18" charset="-128"/>
              </a:rPr>
              <a:t>営業日</a:t>
            </a:r>
            <a:r>
              <a:rPr lang="ja-JP" altLang="en-US" sz="1600" dirty="0">
                <a:latin typeface="游明朝体 Pr6N R" panose="02020400000000000000" pitchFamily="18" charset="-128"/>
                <a:ea typeface="游明朝体 Pr6N R" panose="02020400000000000000" pitchFamily="18" charset="-128"/>
              </a:rPr>
              <a:t>    </a:t>
            </a:r>
            <a:r>
              <a:rPr lang="ja-JP" altLang="en-US" sz="1200" dirty="0">
                <a:solidFill>
                  <a:schemeClr val="bg1">
                    <a:lumMod val="50000"/>
                  </a:schemeClr>
                </a:solidFill>
                <a:latin typeface="游明朝体 Pr6N R" panose="02020400000000000000" pitchFamily="18" charset="-128"/>
                <a:ea typeface="游明朝体 Pr6N R" panose="02020400000000000000" pitchFamily="18" charset="-128"/>
              </a:rPr>
              <a:t>（ネットリサーチチーム）</a:t>
            </a:r>
          </a:p>
          <a:p>
            <a:pPr marL="0" indent="0">
              <a:lnSpc>
                <a:spcPct val="100000"/>
              </a:lnSpc>
              <a:buFont typeface="Arial" panose="020B0604020202020204" pitchFamily="34" charset="0"/>
              <a:buNone/>
            </a:pPr>
            <a:r>
              <a:rPr lang="en-US" altLang="ja-JP" sz="1600" dirty="0">
                <a:latin typeface="游明朝体 Pr6N R" panose="02020400000000000000" pitchFamily="18" charset="-128"/>
                <a:ea typeface="游明朝体 Pr6N R" panose="02020400000000000000" pitchFamily="18" charset="-128"/>
              </a:rPr>
              <a:t>1-2</a:t>
            </a:r>
            <a:r>
              <a:rPr lang="ja-JP" altLang="en-US" sz="1600" dirty="0">
                <a:latin typeface="游明朝体 Pr6N R" panose="02020400000000000000" pitchFamily="18" charset="-128"/>
                <a:ea typeface="游明朝体 Pr6N R" panose="02020400000000000000" pitchFamily="18" charset="-128"/>
              </a:rPr>
              <a:t>　  </a:t>
            </a:r>
            <a:r>
              <a:rPr lang="ja-JP" altLang="en-US" sz="1200" dirty="0">
                <a:latin typeface="游明朝体 Pr6N R" panose="02020400000000000000" pitchFamily="18" charset="-128"/>
                <a:ea typeface="游明朝体 Pr6N R" panose="02020400000000000000" pitchFamily="18" charset="-128"/>
              </a:rPr>
              <a:t>日間</a:t>
            </a:r>
            <a:r>
              <a:rPr lang="ja-JP" altLang="en-US" sz="1600" dirty="0">
                <a:latin typeface="游明朝体 Pr6N R" panose="02020400000000000000" pitchFamily="18" charset="-128"/>
                <a:ea typeface="游明朝体 Pr6N R" panose="02020400000000000000" pitchFamily="18" charset="-128"/>
              </a:rPr>
              <a:t>　    </a:t>
            </a:r>
            <a:r>
              <a:rPr lang="ja-JP" altLang="en-US" sz="1200" dirty="0">
                <a:solidFill>
                  <a:schemeClr val="bg1">
                    <a:lumMod val="50000"/>
                  </a:schemeClr>
                </a:solidFill>
                <a:latin typeface="游明朝体 Pr6N R" panose="02020400000000000000" pitchFamily="18" charset="-128"/>
                <a:ea typeface="游明朝体 Pr6N R" panose="02020400000000000000" pitchFamily="18" charset="-128"/>
              </a:rPr>
              <a:t>（ネットリサーチチーム）</a:t>
            </a:r>
          </a:p>
          <a:p>
            <a:pPr marL="0" indent="0">
              <a:lnSpc>
                <a:spcPct val="100000"/>
              </a:lnSpc>
              <a:buFont typeface="Arial" panose="020B0604020202020204" pitchFamily="34" charset="0"/>
              <a:buNone/>
            </a:pPr>
            <a:r>
              <a:rPr lang="en-US" altLang="ja-JP" sz="1600" dirty="0">
                <a:latin typeface="游明朝体 Pr6N R" panose="02020400000000000000" pitchFamily="18" charset="-128"/>
                <a:ea typeface="游明朝体 Pr6N R" panose="02020400000000000000" pitchFamily="18" charset="-128"/>
              </a:rPr>
              <a:t>1</a:t>
            </a:r>
            <a:r>
              <a:rPr lang="ja-JP" altLang="en-US" sz="1600" dirty="0">
                <a:latin typeface="游明朝体 Pr6N R" panose="02020400000000000000" pitchFamily="18" charset="-128"/>
                <a:ea typeface="游明朝体 Pr6N R" panose="02020400000000000000" pitchFamily="18" charset="-128"/>
              </a:rPr>
              <a:t>　      </a:t>
            </a:r>
            <a:r>
              <a:rPr lang="ja-JP" altLang="en-US" sz="1200" dirty="0">
                <a:latin typeface="游明朝体 Pr6N R" panose="02020400000000000000" pitchFamily="18" charset="-128"/>
                <a:ea typeface="游明朝体 Pr6N R" panose="02020400000000000000" pitchFamily="18" charset="-128"/>
              </a:rPr>
              <a:t>営業日</a:t>
            </a:r>
            <a:r>
              <a:rPr lang="ja-JP" altLang="en-US" sz="1600" dirty="0">
                <a:latin typeface="游明朝体 Pr6N R" panose="02020400000000000000" pitchFamily="18" charset="-128"/>
                <a:ea typeface="游明朝体 Pr6N R" panose="02020400000000000000" pitchFamily="18" charset="-128"/>
              </a:rPr>
              <a:t>   </a:t>
            </a:r>
            <a:r>
              <a:rPr lang="ja-JP" altLang="en-US" sz="1200" dirty="0">
                <a:solidFill>
                  <a:schemeClr val="bg1">
                    <a:lumMod val="50000"/>
                  </a:schemeClr>
                </a:solidFill>
                <a:latin typeface="游明朝体 Pr6N R" panose="02020400000000000000" pitchFamily="18" charset="-128"/>
                <a:ea typeface="游明朝体 Pr6N R" panose="02020400000000000000" pitchFamily="18" charset="-128"/>
              </a:rPr>
              <a:t>（ネットリサーチチーム）</a:t>
            </a:r>
          </a:p>
        </p:txBody>
      </p:sp>
      <p:sp>
        <p:nvSpPr>
          <p:cNvPr id="49" name="コンテンツ プレースホルダー 1">
            <a:extLst>
              <a:ext uri="{FF2B5EF4-FFF2-40B4-BE49-F238E27FC236}">
                <a16:creationId xmlns:a16="http://schemas.microsoft.com/office/drawing/2014/main" id="{6A87AFA2-F50F-E28B-B748-7FE3972BB71B}"/>
              </a:ext>
            </a:extLst>
          </p:cNvPr>
          <p:cNvSpPr txBox="1">
            <a:spLocks/>
          </p:cNvSpPr>
          <p:nvPr/>
        </p:nvSpPr>
        <p:spPr>
          <a:xfrm>
            <a:off x="899792" y="2032287"/>
            <a:ext cx="9250047" cy="1069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2000" dirty="0">
                <a:latin typeface="游明朝体 Pr6N R" panose="02020400000000000000" pitchFamily="18" charset="-128"/>
                <a:ea typeface="游明朝体 Pr6N R" panose="02020400000000000000" pitchFamily="18" charset="-128"/>
              </a:rPr>
              <a:t>Web</a:t>
            </a:r>
            <a:r>
              <a:rPr lang="ja-JP" altLang="en-US" sz="2000" dirty="0">
                <a:latin typeface="游明朝体 Pr6N R" panose="02020400000000000000" pitchFamily="18" charset="-128"/>
                <a:ea typeface="游明朝体 Pr6N R" panose="02020400000000000000" pitchFamily="18" charset="-128"/>
              </a:rPr>
              <a:t>アンケートご発注時のスケジュール・フローの一例です</a:t>
            </a:r>
            <a:endParaRPr lang="en-US" altLang="ja-JP" sz="20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　　</a:t>
            </a:r>
            <a:r>
              <a:rPr lang="en-US" altLang="ja-JP" sz="1200" dirty="0">
                <a:latin typeface="游明朝体 Pr6N R" panose="02020400000000000000" pitchFamily="18" charset="-128"/>
                <a:ea typeface="游明朝体 Pr6N R" panose="02020400000000000000" pitchFamily="18" charset="-128"/>
              </a:rPr>
              <a:t>※</a:t>
            </a:r>
            <a:r>
              <a:rPr lang="ja-JP" altLang="en-US" sz="1200" dirty="0">
                <a:latin typeface="游明朝体 Pr6N R" panose="02020400000000000000" pitchFamily="18" charset="-128"/>
                <a:ea typeface="游明朝体 Pr6N R" panose="02020400000000000000" pitchFamily="18" charset="-128"/>
              </a:rPr>
              <a:t>設問数やレポートの分析内容等により、日数は変動いたします</a:t>
            </a: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　　</a:t>
            </a:r>
            <a:r>
              <a:rPr lang="en-US" altLang="ja-JP" sz="1200" dirty="0">
                <a:latin typeface="游明朝体 Pr6N R" panose="02020400000000000000" pitchFamily="18" charset="-128"/>
                <a:ea typeface="游明朝体 Pr6N R" panose="02020400000000000000" pitchFamily="18" charset="-128"/>
              </a:rPr>
              <a:t>※</a:t>
            </a:r>
            <a:r>
              <a:rPr lang="ja-JP" altLang="en-US" sz="1200" dirty="0">
                <a:latin typeface="游明朝体 Pr6N R" panose="02020400000000000000" pitchFamily="18" charset="-128"/>
                <a:ea typeface="游明朝体 Pr6N R" panose="02020400000000000000" pitchFamily="18" charset="-128"/>
              </a:rPr>
              <a:t>（　）</a:t>
            </a:r>
            <a:r>
              <a:rPr lang="en-US" altLang="ja-JP" sz="1200" dirty="0">
                <a:latin typeface="游明朝体 Pr6N R" panose="02020400000000000000" pitchFamily="18" charset="-128"/>
                <a:ea typeface="游明朝体 Pr6N R" panose="02020400000000000000" pitchFamily="18" charset="-128"/>
              </a:rPr>
              <a:t>…</a:t>
            </a:r>
            <a:r>
              <a:rPr lang="ja-JP" altLang="en-US" sz="1200" dirty="0">
                <a:latin typeface="游明朝体 Pr6N R" panose="02020400000000000000" pitchFamily="18" charset="-128"/>
                <a:ea typeface="游明朝体 Pr6N R" panose="02020400000000000000" pitchFamily="18" charset="-128"/>
              </a:rPr>
              <a:t>対応部署</a:t>
            </a:r>
          </a:p>
        </p:txBody>
      </p:sp>
      <p:sp>
        <p:nvSpPr>
          <p:cNvPr id="50" name="コンテンツ プレースホルダー 1">
            <a:extLst>
              <a:ext uri="{FF2B5EF4-FFF2-40B4-BE49-F238E27FC236}">
                <a16:creationId xmlns:a16="http://schemas.microsoft.com/office/drawing/2014/main" id="{A6806103-D2C5-E15A-62B8-378522106DBB}"/>
              </a:ext>
            </a:extLst>
          </p:cNvPr>
          <p:cNvSpPr txBox="1">
            <a:spLocks/>
          </p:cNvSpPr>
          <p:nvPr/>
        </p:nvSpPr>
        <p:spPr>
          <a:xfrm>
            <a:off x="3481855" y="3408281"/>
            <a:ext cx="3185649" cy="30923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600" dirty="0">
                <a:solidFill>
                  <a:schemeClr val="bg1"/>
                </a:solidFill>
                <a:latin typeface="游明朝体 Pr6N R" panose="02020400000000000000" pitchFamily="18" charset="-128"/>
                <a:ea typeface="游明朝体 Pr6N R" panose="02020400000000000000" pitchFamily="18" charset="-128"/>
              </a:rPr>
              <a:t>1.</a:t>
            </a:r>
            <a:r>
              <a:rPr lang="ja-JP" altLang="en-US" sz="1600" dirty="0">
                <a:solidFill>
                  <a:schemeClr val="bg1"/>
                </a:solidFill>
                <a:latin typeface="游明朝体 Pr6N R" panose="02020400000000000000" pitchFamily="18" charset="-128"/>
                <a:ea typeface="游明朝体 Pr6N R" panose="02020400000000000000" pitchFamily="18" charset="-128"/>
              </a:rPr>
              <a:t>　画面作成</a:t>
            </a:r>
            <a:endParaRPr lang="en-US" altLang="ja-JP" sz="1600" dirty="0">
              <a:solidFill>
                <a:schemeClr val="bg1"/>
              </a:solidFill>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en-US" altLang="ja-JP" sz="1600" dirty="0">
                <a:solidFill>
                  <a:schemeClr val="bg1"/>
                </a:solidFill>
                <a:latin typeface="游明朝体 Pr6N R" panose="02020400000000000000" pitchFamily="18" charset="-128"/>
                <a:ea typeface="游明朝体 Pr6N R" panose="02020400000000000000" pitchFamily="18" charset="-128"/>
              </a:rPr>
              <a:t>2.</a:t>
            </a:r>
            <a:r>
              <a:rPr lang="ja-JP" altLang="en-US" sz="1600" dirty="0">
                <a:solidFill>
                  <a:schemeClr val="bg1"/>
                </a:solidFill>
                <a:latin typeface="游明朝体 Pr6N R" panose="02020400000000000000" pitchFamily="18" charset="-128"/>
                <a:ea typeface="游明朝体 Pr6N R" panose="02020400000000000000" pitchFamily="18" charset="-128"/>
              </a:rPr>
              <a:t>　画面確認</a:t>
            </a:r>
            <a:r>
              <a:rPr lang="en-US" altLang="ja-JP" sz="1200" dirty="0">
                <a:solidFill>
                  <a:schemeClr val="bg1"/>
                </a:solidFill>
                <a:latin typeface="游明朝体 Pr6N R" panose="02020400000000000000" pitchFamily="18" charset="-128"/>
                <a:ea typeface="游明朝体 Pr6N R" panose="02020400000000000000" pitchFamily="18" charset="-128"/>
              </a:rPr>
              <a:t>(</a:t>
            </a:r>
            <a:r>
              <a:rPr lang="ja-JP" altLang="en-US" sz="1200" dirty="0">
                <a:solidFill>
                  <a:schemeClr val="bg1"/>
                </a:solidFill>
                <a:latin typeface="游明朝体 Pr6N R" panose="02020400000000000000" pitchFamily="18" charset="-128"/>
                <a:ea typeface="游明朝体 Pr6N R" panose="02020400000000000000" pitchFamily="18" charset="-128"/>
              </a:rPr>
              <a:t>貴社ご対応</a:t>
            </a:r>
            <a:r>
              <a:rPr lang="en-US" altLang="ja-JP" sz="1200" dirty="0">
                <a:solidFill>
                  <a:schemeClr val="bg1"/>
                </a:solidFill>
                <a:latin typeface="游明朝体 Pr6N R" panose="02020400000000000000" pitchFamily="18" charset="-128"/>
                <a:ea typeface="游明朝体 Pr6N R" panose="02020400000000000000" pitchFamily="18" charset="-128"/>
              </a:rPr>
              <a:t>)</a:t>
            </a:r>
            <a:r>
              <a:rPr lang="ja-JP" altLang="en-US" sz="1600" dirty="0">
                <a:solidFill>
                  <a:schemeClr val="bg1"/>
                </a:solidFill>
                <a:latin typeface="游明朝体 Pr6N R" panose="02020400000000000000" pitchFamily="18" charset="-128"/>
                <a:ea typeface="游明朝体 Pr6N R" panose="02020400000000000000" pitchFamily="18" charset="-128"/>
              </a:rPr>
              <a:t>～配信</a:t>
            </a:r>
          </a:p>
          <a:p>
            <a:pPr marL="0" indent="0">
              <a:lnSpc>
                <a:spcPct val="100000"/>
              </a:lnSpc>
              <a:buFont typeface="Arial" panose="020B0604020202020204" pitchFamily="34" charset="0"/>
              <a:buNone/>
            </a:pPr>
            <a:r>
              <a:rPr lang="en-US" altLang="ja-JP" sz="1600" dirty="0">
                <a:solidFill>
                  <a:schemeClr val="bg1"/>
                </a:solidFill>
                <a:latin typeface="游明朝体 Pr6N R" panose="02020400000000000000" pitchFamily="18" charset="-128"/>
                <a:ea typeface="游明朝体 Pr6N R" panose="02020400000000000000" pitchFamily="18" charset="-128"/>
              </a:rPr>
              <a:t>3.</a:t>
            </a:r>
            <a:r>
              <a:rPr lang="ja-JP" altLang="en-US" sz="1600" dirty="0">
                <a:solidFill>
                  <a:schemeClr val="bg1"/>
                </a:solidFill>
                <a:latin typeface="游明朝体 Pr6N R" panose="02020400000000000000" pitchFamily="18" charset="-128"/>
                <a:ea typeface="游明朝体 Pr6N R" panose="02020400000000000000" pitchFamily="18" charset="-128"/>
              </a:rPr>
              <a:t>　アンケート回収</a:t>
            </a:r>
          </a:p>
          <a:p>
            <a:pPr marL="0" indent="0">
              <a:lnSpc>
                <a:spcPct val="100000"/>
              </a:lnSpc>
              <a:buFont typeface="Arial" panose="020B0604020202020204" pitchFamily="34" charset="0"/>
              <a:buNone/>
            </a:pPr>
            <a:r>
              <a:rPr lang="en-US" altLang="ja-JP" sz="1600" dirty="0">
                <a:solidFill>
                  <a:schemeClr val="bg1"/>
                </a:solidFill>
                <a:latin typeface="游明朝体 Pr6N R" panose="02020400000000000000" pitchFamily="18" charset="-128"/>
                <a:ea typeface="游明朝体 Pr6N R" panose="02020400000000000000" pitchFamily="18" charset="-128"/>
              </a:rPr>
              <a:t>4.</a:t>
            </a:r>
            <a:r>
              <a:rPr lang="ja-JP" altLang="en-US" sz="1600" dirty="0">
                <a:solidFill>
                  <a:schemeClr val="bg1"/>
                </a:solidFill>
                <a:latin typeface="游明朝体 Pr6N R" panose="02020400000000000000" pitchFamily="18" charset="-128"/>
                <a:ea typeface="游明朝体 Pr6N R" panose="02020400000000000000" pitchFamily="18" charset="-128"/>
              </a:rPr>
              <a:t>　データチェック</a:t>
            </a:r>
          </a:p>
          <a:p>
            <a:pPr marL="0" indent="0">
              <a:lnSpc>
                <a:spcPct val="100000"/>
              </a:lnSpc>
              <a:buFont typeface="Arial" panose="020B0604020202020204" pitchFamily="34" charset="0"/>
              <a:buNone/>
            </a:pPr>
            <a:endParaRPr lang="ja-JP" altLang="en-US" sz="1600" dirty="0">
              <a:solidFill>
                <a:schemeClr val="bg1"/>
              </a:solidFill>
              <a:latin typeface="游明朝体 Pr6N R" panose="02020400000000000000" pitchFamily="18" charset="-128"/>
              <a:ea typeface="游明朝体 Pr6N R" panose="02020400000000000000" pitchFamily="18" charset="-128"/>
            </a:endParaRPr>
          </a:p>
        </p:txBody>
      </p:sp>
      <p:sp>
        <p:nvSpPr>
          <p:cNvPr id="5" name="テキスト ボックス 4">
            <a:extLst>
              <a:ext uri="{FF2B5EF4-FFF2-40B4-BE49-F238E27FC236}">
                <a16:creationId xmlns:a16="http://schemas.microsoft.com/office/drawing/2014/main" id="{078693FD-7368-2EAD-236B-9C08F845F098}"/>
              </a:ext>
            </a:extLst>
          </p:cNvPr>
          <p:cNvSpPr txBox="1"/>
          <p:nvPr/>
        </p:nvSpPr>
        <p:spPr>
          <a:xfrm>
            <a:off x="570523" y="149622"/>
            <a:ext cx="5240073" cy="4001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スケジュール・フロー</a:t>
            </a:r>
            <a:endParaRPr kumimoji="1" lang="en-US" altLang="ja-JP" dirty="0">
              <a:solidFill>
                <a:schemeClr val="bg1"/>
              </a:solidFill>
              <a:latin typeface="游明朝体 Pr6N R" panose="02020400000000000000" pitchFamily="18" charset="-128"/>
              <a:ea typeface="游明朝体 Pr6N R" panose="02020400000000000000" pitchFamily="18" charset="-128"/>
            </a:endParaRPr>
          </a:p>
        </p:txBody>
      </p:sp>
    </p:spTree>
    <p:extLst>
      <p:ext uri="{BB962C8B-B14F-4D97-AF65-F5344CB8AC3E}">
        <p14:creationId xmlns:p14="http://schemas.microsoft.com/office/powerpoint/2010/main" val="4022574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80201212-30FD-E37D-AF31-232543B73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8796"/>
            <a:ext cx="12192000" cy="6877048"/>
          </a:xfrm>
          <a:prstGeom prst="rect">
            <a:avLst/>
          </a:prstGeom>
        </p:spPr>
      </p:pic>
      <p:sp>
        <p:nvSpPr>
          <p:cNvPr id="4" name="正方形/長方形 3">
            <a:extLst>
              <a:ext uri="{FF2B5EF4-FFF2-40B4-BE49-F238E27FC236}">
                <a16:creationId xmlns:a16="http://schemas.microsoft.com/office/drawing/2014/main" id="{190E2451-AA95-B635-24C3-5615D64DC374}"/>
              </a:ext>
            </a:extLst>
          </p:cNvPr>
          <p:cNvSpPr/>
          <p:nvPr/>
        </p:nvSpPr>
        <p:spPr>
          <a:xfrm>
            <a:off x="410328" y="1463641"/>
            <a:ext cx="1252216" cy="338554"/>
          </a:xfrm>
          <a:prstGeom prst="rect">
            <a:avLst/>
          </a:prstGeom>
        </p:spPr>
        <p:txBody>
          <a:bodyPr wrap="square">
            <a:spAutoFit/>
          </a:bodyPr>
          <a:lstStyle/>
          <a:p>
            <a:pPr marL="171450" indent="-171450" algn="ctr">
              <a:buSzPct val="120000"/>
            </a:pPr>
            <a:r>
              <a:rPr lang="ja-JP" altLang="en-US" sz="1600" b="1" dirty="0">
                <a:latin typeface="Meiryo UI" panose="020B0604030504040204" pitchFamily="50" charset="-128"/>
                <a:ea typeface="游明朝体 Pr6N R" panose="02020400000000000000"/>
              </a:rPr>
              <a:t>基本料金</a:t>
            </a:r>
            <a:endParaRPr lang="en-US" altLang="ja-JP" sz="1600" b="1" dirty="0">
              <a:latin typeface="Meiryo UI" panose="020B0604030504040204" pitchFamily="50" charset="-128"/>
              <a:ea typeface="游明朝体 Pr6N R" panose="02020400000000000000"/>
            </a:endParaRPr>
          </a:p>
        </p:txBody>
      </p:sp>
      <p:sp>
        <p:nvSpPr>
          <p:cNvPr id="5" name="正方形/長方形 4">
            <a:extLst>
              <a:ext uri="{FF2B5EF4-FFF2-40B4-BE49-F238E27FC236}">
                <a16:creationId xmlns:a16="http://schemas.microsoft.com/office/drawing/2014/main" id="{3A53AFC1-7D6A-0500-0A46-87CF46F4C843}"/>
              </a:ext>
            </a:extLst>
          </p:cNvPr>
          <p:cNvSpPr/>
          <p:nvPr/>
        </p:nvSpPr>
        <p:spPr>
          <a:xfrm>
            <a:off x="410328" y="1820987"/>
            <a:ext cx="10387905" cy="405239"/>
          </a:xfrm>
          <a:prstGeom prst="rect">
            <a:avLst/>
          </a:prstGeom>
        </p:spPr>
        <p:txBody>
          <a:bodyPr wrap="square">
            <a:spAutoFit/>
          </a:bodyPr>
          <a:lstStyle/>
          <a:p>
            <a:pPr marL="0" indent="0">
              <a:lnSpc>
                <a:spcPts val="1040"/>
              </a:lnSpc>
              <a:buFont typeface="Arial" panose="020B0604020202020204" pitchFamily="34" charset="0"/>
              <a:buNone/>
            </a:pPr>
            <a:r>
              <a:rPr lang="ja-JP" altLang="en-US" sz="1200" dirty="0">
                <a:latin typeface="Meiryo UI" panose="020B0604030504040204" pitchFamily="50" charset="-128"/>
                <a:ea typeface="游明朝体 Pr6N R" panose="02020400000000000000"/>
              </a:rPr>
              <a:t>アンケート画面の作成・配信・謝礼対応・ローデータ納品などが含まれます。料金はサンプルサイズ</a:t>
            </a:r>
            <a:r>
              <a:rPr lang="en-US" altLang="ja-JP" sz="1200" dirty="0">
                <a:latin typeface="Meiryo UI" panose="020B0604030504040204" pitchFamily="50" charset="-128"/>
                <a:ea typeface="游明朝体 Pr6N R" panose="02020400000000000000"/>
              </a:rPr>
              <a:t>(ss)</a:t>
            </a:r>
            <a:r>
              <a:rPr lang="ja-JP" altLang="en-US" sz="1200" dirty="0">
                <a:latin typeface="Meiryo UI" panose="020B0604030504040204" pitchFamily="50" charset="-128"/>
                <a:ea typeface="游明朝体 Pr6N R" panose="02020400000000000000"/>
              </a:rPr>
              <a:t>や設問ボリュームによって変動します。</a:t>
            </a:r>
            <a:endParaRPr lang="ja-JP" altLang="en-US" sz="1600" dirty="0">
              <a:latin typeface="Meiryo UI" panose="020B0604030504040204" pitchFamily="50" charset="-128"/>
              <a:ea typeface="游明朝体 Pr6N R" panose="02020400000000000000"/>
            </a:endParaRPr>
          </a:p>
          <a:p>
            <a:pPr marL="171450" indent="-171450">
              <a:buSzPct val="120000"/>
            </a:pPr>
            <a:endParaRPr lang="en-US" altLang="ja-JP" sz="1200" dirty="0">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179B79E-4F29-DDB7-76F8-D884F02467D4}"/>
              </a:ext>
            </a:extLst>
          </p:cNvPr>
          <p:cNvSpPr/>
          <p:nvPr/>
        </p:nvSpPr>
        <p:spPr>
          <a:xfrm>
            <a:off x="425339" y="4165414"/>
            <a:ext cx="2159920" cy="338554"/>
          </a:xfrm>
          <a:prstGeom prst="rect">
            <a:avLst/>
          </a:prstGeom>
        </p:spPr>
        <p:txBody>
          <a:bodyPr wrap="square">
            <a:spAutoFit/>
          </a:bodyPr>
          <a:lstStyle/>
          <a:p>
            <a:pPr marL="171450" indent="-171450" algn="ctr">
              <a:buSzPct val="120000"/>
            </a:pPr>
            <a:r>
              <a:rPr lang="ja-JP" altLang="en-US" sz="1600" b="1" dirty="0">
                <a:latin typeface="Meiryo UI" panose="020B0604030504040204" pitchFamily="50" charset="-128"/>
                <a:ea typeface="游明朝体 Pr6N R" panose="02020400000000000000"/>
              </a:rPr>
              <a:t>スクリーニング料金</a:t>
            </a:r>
            <a:endParaRPr lang="en-US" altLang="ja-JP" sz="1600" b="1" dirty="0">
              <a:latin typeface="Meiryo UI" panose="020B0604030504040204" pitchFamily="50" charset="-128"/>
              <a:ea typeface="游明朝体 Pr6N R" panose="02020400000000000000"/>
            </a:endParaRPr>
          </a:p>
        </p:txBody>
      </p:sp>
      <p:sp>
        <p:nvSpPr>
          <p:cNvPr id="14" name="正方形/長方形 13">
            <a:extLst>
              <a:ext uri="{FF2B5EF4-FFF2-40B4-BE49-F238E27FC236}">
                <a16:creationId xmlns:a16="http://schemas.microsoft.com/office/drawing/2014/main" id="{582E8814-8540-F238-755F-6DAFC341C92A}"/>
              </a:ext>
            </a:extLst>
          </p:cNvPr>
          <p:cNvSpPr/>
          <p:nvPr/>
        </p:nvSpPr>
        <p:spPr>
          <a:xfrm>
            <a:off x="425339" y="4503968"/>
            <a:ext cx="11012974" cy="461665"/>
          </a:xfrm>
          <a:prstGeom prst="rect">
            <a:avLst/>
          </a:prstGeom>
        </p:spPr>
        <p:txBody>
          <a:bodyPr wrap="square">
            <a:spAutoFit/>
          </a:bodyPr>
          <a:lstStyle/>
          <a:p>
            <a:pPr marL="171450" indent="-171450">
              <a:buSzPct val="120000"/>
            </a:pPr>
            <a:r>
              <a:rPr lang="ja-JP" altLang="en-US" sz="1200" dirty="0">
                <a:latin typeface="Meiryo UI" panose="020B0604030504040204" pitchFamily="50" charset="-128"/>
                <a:ea typeface="游明朝体 Pr6N R" panose="02020400000000000000"/>
              </a:rPr>
              <a:t>スクリーニングは対象者条件を絞り込む場合に実施する「予備調査」です。回収数は出現率によって大きく変動し、</a:t>
            </a:r>
            <a:endParaRPr lang="en-US" altLang="ja-JP" sz="1200" dirty="0">
              <a:latin typeface="Meiryo UI" panose="020B0604030504040204" pitchFamily="50" charset="-128"/>
              <a:ea typeface="游明朝体 Pr6N R" panose="02020400000000000000"/>
            </a:endParaRPr>
          </a:p>
          <a:p>
            <a:pPr marL="171450" indent="-171450">
              <a:buSzPct val="120000"/>
            </a:pPr>
            <a:r>
              <a:rPr lang="ja-JP" altLang="en-US" sz="1200" dirty="0">
                <a:latin typeface="Meiryo UI" panose="020B0604030504040204" pitchFamily="50" charset="-128"/>
                <a:ea typeface="游明朝体 Pr6N R" panose="02020400000000000000"/>
              </a:rPr>
              <a:t>希少サンプルの場合は多く回収する必要があります。</a:t>
            </a:r>
            <a:endParaRPr lang="en-US" altLang="ja-JP" sz="1200" dirty="0">
              <a:latin typeface="Meiryo UI" panose="020B0604030504040204" pitchFamily="50" charset="-128"/>
              <a:ea typeface="游明朝体 Pr6N R" panose="02020400000000000000"/>
            </a:endParaRPr>
          </a:p>
        </p:txBody>
      </p:sp>
      <p:pic>
        <p:nvPicPr>
          <p:cNvPr id="31" name="図 30">
            <a:extLst>
              <a:ext uri="{FF2B5EF4-FFF2-40B4-BE49-F238E27FC236}">
                <a16:creationId xmlns:a16="http://schemas.microsoft.com/office/drawing/2014/main" id="{D9E253F3-192D-E3D1-47B8-463F3C5605FC}"/>
              </a:ext>
            </a:extLst>
          </p:cNvPr>
          <p:cNvPicPr>
            <a:picLocks noChangeAspect="1"/>
          </p:cNvPicPr>
          <p:nvPr/>
        </p:nvPicPr>
        <p:blipFill>
          <a:blip r:embed="rId3"/>
          <a:stretch>
            <a:fillRect/>
          </a:stretch>
        </p:blipFill>
        <p:spPr>
          <a:xfrm>
            <a:off x="472963" y="2027816"/>
            <a:ext cx="9705852" cy="2023217"/>
          </a:xfrm>
          <a:prstGeom prst="rect">
            <a:avLst/>
          </a:prstGeom>
        </p:spPr>
      </p:pic>
      <p:pic>
        <p:nvPicPr>
          <p:cNvPr id="33" name="図 32">
            <a:extLst>
              <a:ext uri="{FF2B5EF4-FFF2-40B4-BE49-F238E27FC236}">
                <a16:creationId xmlns:a16="http://schemas.microsoft.com/office/drawing/2014/main" id="{D2C952AC-44DF-79D8-7FA0-62A9FBFF60B4}"/>
              </a:ext>
            </a:extLst>
          </p:cNvPr>
          <p:cNvPicPr>
            <a:picLocks noChangeAspect="1"/>
          </p:cNvPicPr>
          <p:nvPr/>
        </p:nvPicPr>
        <p:blipFill>
          <a:blip r:embed="rId4"/>
          <a:stretch>
            <a:fillRect/>
          </a:stretch>
        </p:blipFill>
        <p:spPr>
          <a:xfrm>
            <a:off x="472963" y="4913746"/>
            <a:ext cx="9926435" cy="1076475"/>
          </a:xfrm>
          <a:prstGeom prst="rect">
            <a:avLst/>
          </a:prstGeom>
        </p:spPr>
      </p:pic>
      <p:sp>
        <p:nvSpPr>
          <p:cNvPr id="34" name="正方形/長方形 33">
            <a:extLst>
              <a:ext uri="{FF2B5EF4-FFF2-40B4-BE49-F238E27FC236}">
                <a16:creationId xmlns:a16="http://schemas.microsoft.com/office/drawing/2014/main" id="{63B32EA5-DED8-5887-9D4F-70D0D044199F}"/>
              </a:ext>
            </a:extLst>
          </p:cNvPr>
          <p:cNvSpPr/>
          <p:nvPr/>
        </p:nvSpPr>
        <p:spPr>
          <a:xfrm>
            <a:off x="472963" y="6169111"/>
            <a:ext cx="10537936" cy="646331"/>
          </a:xfrm>
          <a:prstGeom prst="rect">
            <a:avLst/>
          </a:prstGeom>
        </p:spPr>
        <p:txBody>
          <a:bodyPr wrap="square">
            <a:spAutoFit/>
          </a:bodyPr>
          <a:lstStyle/>
          <a:p>
            <a:pPr marL="171450" indent="-171450">
              <a:buSzPct val="120000"/>
            </a:pPr>
            <a:r>
              <a:rPr lang="en-US" altLang="ja-JP" sz="1200" dirty="0">
                <a:latin typeface="Meiryo UI" panose="020B0604030504040204" pitchFamily="50" charset="-128"/>
                <a:ea typeface="游明朝体 Pr6N R" panose="02020400000000000000"/>
              </a:rPr>
              <a:t>※</a:t>
            </a:r>
            <a:r>
              <a:rPr lang="ja-JP" altLang="en-US" sz="1200" dirty="0">
                <a:latin typeface="Meiryo UI" panose="020B0604030504040204" pitchFamily="50" charset="-128"/>
                <a:ea typeface="游明朝体 Pr6N R" panose="02020400000000000000"/>
              </a:rPr>
              <a:t>対象者の出現に応じて、提携パネル費用をご案内する場合もございます。</a:t>
            </a:r>
            <a:endParaRPr lang="en-US" altLang="ja-JP" sz="1200" dirty="0">
              <a:latin typeface="Meiryo UI" panose="020B0604030504040204" pitchFamily="50" charset="-128"/>
              <a:ea typeface="游明朝体 Pr6N R" panose="02020400000000000000"/>
            </a:endParaRPr>
          </a:p>
          <a:p>
            <a:pPr marL="171450" indent="-171450">
              <a:buSzPct val="120000"/>
            </a:pPr>
            <a:r>
              <a:rPr lang="ja-JP" altLang="en-US" sz="1200" dirty="0">
                <a:latin typeface="Meiryo UI" panose="020B0604030504040204" pitchFamily="50" charset="-128"/>
                <a:ea typeface="游明朝体 Pr6N R" panose="02020400000000000000"/>
              </a:rPr>
              <a:t>上記定価料金となりますが、学生の方は</a:t>
            </a:r>
            <a:r>
              <a:rPr lang="ja-JP" altLang="en-US" sz="1200" dirty="0">
                <a:solidFill>
                  <a:srgbClr val="FF0000"/>
                </a:solidFill>
                <a:latin typeface="Meiryo UI" panose="020B0604030504040204" pitchFamily="50" charset="-128"/>
                <a:ea typeface="游明朝体 Pr6N R" panose="02020400000000000000"/>
              </a:rPr>
              <a:t>アカデミックプライス</a:t>
            </a:r>
            <a:r>
              <a:rPr lang="ja-JP" altLang="en-US" sz="1200" dirty="0">
                <a:latin typeface="Meiryo UI" panose="020B0604030504040204" pitchFamily="50" charset="-128"/>
                <a:ea typeface="游明朝体 Pr6N R" panose="02020400000000000000"/>
              </a:rPr>
              <a:t>にて対応しておりますので、その旨お申し出ください。</a:t>
            </a:r>
          </a:p>
          <a:p>
            <a:pPr marL="171450" indent="-171450">
              <a:buSzPct val="120000"/>
            </a:pPr>
            <a:endParaRPr lang="en-US" altLang="ja-JP" sz="1200" dirty="0">
              <a:latin typeface="Meiryo UI" panose="020B0604030504040204" pitchFamily="50" charset="-128"/>
              <a:ea typeface="游明朝体 Pr6N R" panose="02020400000000000000"/>
            </a:endParaRPr>
          </a:p>
        </p:txBody>
      </p:sp>
      <p:sp>
        <p:nvSpPr>
          <p:cNvPr id="6" name="テキスト ボックス 5">
            <a:extLst>
              <a:ext uri="{FF2B5EF4-FFF2-40B4-BE49-F238E27FC236}">
                <a16:creationId xmlns:a16="http://schemas.microsoft.com/office/drawing/2014/main" id="{EB491311-01C8-EE31-65F1-680879740278}"/>
              </a:ext>
            </a:extLst>
          </p:cNvPr>
          <p:cNvSpPr txBox="1"/>
          <p:nvPr/>
        </p:nvSpPr>
        <p:spPr>
          <a:xfrm>
            <a:off x="570523" y="16618"/>
            <a:ext cx="8451557" cy="1015663"/>
          </a:xfrm>
          <a:prstGeom prst="rect">
            <a:avLst/>
          </a:prstGeom>
          <a:noFill/>
        </p:spPr>
        <p:txBody>
          <a:bodyPr wrap="square" rtlCol="0">
            <a:spAutoFit/>
          </a:bodyPr>
          <a:lstStyle/>
          <a:p>
            <a:r>
              <a:rPr kumimoji="1" lang="ja-JP" altLang="en-US" sz="2000" dirty="0">
                <a:solidFill>
                  <a:schemeClr val="bg1"/>
                </a:solidFill>
                <a:latin typeface="游明朝体 Pr6N R" panose="02020400000000000000" pitchFamily="18" charset="-128"/>
                <a:ea typeface="游明朝体 Pr6N R" panose="02020400000000000000" pitchFamily="18" charset="-128"/>
              </a:rPr>
              <a:t>料金</a:t>
            </a:r>
            <a:endParaRPr kumimoji="1" lang="en-US" altLang="ja-JP" sz="2000" dirty="0">
              <a:solidFill>
                <a:schemeClr val="bg1"/>
              </a:solidFill>
              <a:latin typeface="游明朝体 Pr6N R" panose="02020400000000000000" pitchFamily="18" charset="-128"/>
              <a:ea typeface="游明朝体 Pr6N R" panose="02020400000000000000" pitchFamily="18" charset="-128"/>
            </a:endParaRPr>
          </a:p>
          <a:p>
            <a:endParaRPr lang="en-US" altLang="ja-JP" sz="2000" dirty="0">
              <a:solidFill>
                <a:schemeClr val="bg1"/>
              </a:solidFill>
              <a:latin typeface="游明朝体 Pr6N R" panose="02020400000000000000" pitchFamily="18" charset="-128"/>
              <a:ea typeface="游明朝体 Pr6N R" panose="02020400000000000000" pitchFamily="18" charset="-128"/>
            </a:endParaRPr>
          </a:p>
          <a:p>
            <a:r>
              <a:rPr kumimoji="1" lang="en-US" altLang="ja-JP" sz="2000" dirty="0">
                <a:solidFill>
                  <a:schemeClr val="bg1"/>
                </a:solidFill>
                <a:latin typeface="游明朝体 Pr6N R" panose="02020400000000000000" pitchFamily="18" charset="-128"/>
                <a:ea typeface="游明朝体 Pr6N R" panose="02020400000000000000" pitchFamily="18" charset="-128"/>
              </a:rPr>
              <a:t>WEB</a:t>
            </a:r>
            <a:r>
              <a:rPr kumimoji="1" lang="ja-JP" altLang="en-US" sz="2000" dirty="0">
                <a:solidFill>
                  <a:schemeClr val="bg1"/>
                </a:solidFill>
                <a:latin typeface="游明朝体 Pr6N R" panose="02020400000000000000" pitchFamily="18" charset="-128"/>
                <a:ea typeface="游明朝体 Pr6N R" panose="02020400000000000000" pitchFamily="18" charset="-128"/>
              </a:rPr>
              <a:t>アンケート</a:t>
            </a:r>
          </a:p>
        </p:txBody>
      </p:sp>
    </p:spTree>
    <p:extLst>
      <p:ext uri="{BB962C8B-B14F-4D97-AF65-F5344CB8AC3E}">
        <p14:creationId xmlns:p14="http://schemas.microsoft.com/office/powerpoint/2010/main" val="22717910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0F2589-0268-44EC-2463-22A62397827D}"/>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DE1D0719-C4CB-32B2-ADB0-7811064DE65B}"/>
              </a:ext>
            </a:extLst>
          </p:cNvPr>
          <p:cNvSpPr txBox="1"/>
          <p:nvPr/>
        </p:nvSpPr>
        <p:spPr>
          <a:xfrm>
            <a:off x="570523" y="124683"/>
            <a:ext cx="8451557" cy="954107"/>
          </a:xfrm>
          <a:prstGeom prst="rect">
            <a:avLst/>
          </a:prstGeom>
          <a:noFill/>
        </p:spPr>
        <p:txBody>
          <a:bodyPr wrap="square" rtlCol="0">
            <a:spAutoFit/>
          </a:bodyPr>
          <a:lstStyle/>
          <a:p>
            <a:r>
              <a:rPr kumimoji="1" lang="ja-JP" altLang="en-US" sz="2000" dirty="0">
                <a:solidFill>
                  <a:schemeClr val="bg1"/>
                </a:solidFill>
                <a:latin typeface="游明朝体 Pr6N R" panose="02020400000000000000" pitchFamily="18" charset="-128"/>
                <a:ea typeface="游明朝体 Pr6N R" panose="02020400000000000000" pitchFamily="18" charset="-128"/>
              </a:rPr>
              <a:t>納品物サンプル</a:t>
            </a:r>
            <a:endParaRPr kumimoji="1" lang="en-US" altLang="ja-JP" sz="2000" dirty="0">
              <a:solidFill>
                <a:schemeClr val="bg1"/>
              </a:solidFill>
              <a:latin typeface="游明朝体 Pr6N R" panose="02020400000000000000" pitchFamily="18" charset="-128"/>
              <a:ea typeface="游明朝体 Pr6N R" panose="02020400000000000000" pitchFamily="18" charset="-128"/>
            </a:endParaRPr>
          </a:p>
          <a:p>
            <a:endParaRPr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ローデータ</a:t>
            </a:r>
          </a:p>
        </p:txBody>
      </p:sp>
      <p:sp>
        <p:nvSpPr>
          <p:cNvPr id="6" name="正方形/長方形 5">
            <a:extLst>
              <a:ext uri="{FF2B5EF4-FFF2-40B4-BE49-F238E27FC236}">
                <a16:creationId xmlns:a16="http://schemas.microsoft.com/office/drawing/2014/main" id="{93FF57CB-275A-AC78-C7C2-D86CCBAD5FD5}"/>
              </a:ext>
            </a:extLst>
          </p:cNvPr>
          <p:cNvSpPr/>
          <p:nvPr/>
        </p:nvSpPr>
        <p:spPr>
          <a:xfrm>
            <a:off x="1259999" y="1714473"/>
            <a:ext cx="3888000" cy="288000"/>
          </a:xfrm>
          <a:prstGeom prst="rect">
            <a:avLst/>
          </a:prstGeom>
          <a:solidFill>
            <a:srgbClr val="317C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0" dirty="0">
                <a:solidFill>
                  <a:schemeClr val="bg1"/>
                </a:solidFill>
                <a:latin typeface="游明朝体 Pr6N R" panose="02020400000000000000" pitchFamily="18" charset="-128"/>
                <a:ea typeface="游明朝体 Pr6N R" panose="02020400000000000000" pitchFamily="18" charset="-128"/>
              </a:rPr>
              <a:t>ローデータ・質問対応表</a:t>
            </a:r>
          </a:p>
        </p:txBody>
      </p:sp>
      <p:pic>
        <p:nvPicPr>
          <p:cNvPr id="7" name="図 6">
            <a:extLst>
              <a:ext uri="{FF2B5EF4-FFF2-40B4-BE49-F238E27FC236}">
                <a16:creationId xmlns:a16="http://schemas.microsoft.com/office/drawing/2014/main" id="{E838A07B-3C88-4E39-E387-3DB15C58B5C3}"/>
              </a:ext>
            </a:extLst>
          </p:cNvPr>
          <p:cNvPicPr>
            <a:picLocks noChangeAspect="1"/>
          </p:cNvPicPr>
          <p:nvPr/>
        </p:nvPicPr>
        <p:blipFill>
          <a:blip r:embed="rId2"/>
          <a:stretch>
            <a:fillRect/>
          </a:stretch>
        </p:blipFill>
        <p:spPr>
          <a:xfrm>
            <a:off x="1259998" y="2149069"/>
            <a:ext cx="9357529" cy="4005064"/>
          </a:xfrm>
          <a:prstGeom prst="rect">
            <a:avLst/>
          </a:prstGeom>
        </p:spPr>
      </p:pic>
      <p:pic>
        <p:nvPicPr>
          <p:cNvPr id="8" name="図 7">
            <a:extLst>
              <a:ext uri="{FF2B5EF4-FFF2-40B4-BE49-F238E27FC236}">
                <a16:creationId xmlns:a16="http://schemas.microsoft.com/office/drawing/2014/main" id="{EDE7259B-504C-3212-A785-C539C7D6155A}"/>
              </a:ext>
            </a:extLst>
          </p:cNvPr>
          <p:cNvPicPr>
            <a:picLocks noChangeAspect="1"/>
          </p:cNvPicPr>
          <p:nvPr/>
        </p:nvPicPr>
        <p:blipFill>
          <a:blip r:embed="rId3"/>
          <a:stretch>
            <a:fillRect/>
          </a:stretch>
        </p:blipFill>
        <p:spPr>
          <a:xfrm>
            <a:off x="3949093" y="2622606"/>
            <a:ext cx="2325344" cy="3925841"/>
          </a:xfrm>
          <a:prstGeom prst="rect">
            <a:avLst/>
          </a:prstGeom>
          <a:ln>
            <a:solidFill>
              <a:schemeClr val="tx2"/>
            </a:solidFill>
          </a:ln>
        </p:spPr>
      </p:pic>
      <p:sp>
        <p:nvSpPr>
          <p:cNvPr id="9" name="矢印: 上向き折線 8">
            <a:extLst>
              <a:ext uri="{FF2B5EF4-FFF2-40B4-BE49-F238E27FC236}">
                <a16:creationId xmlns:a16="http://schemas.microsoft.com/office/drawing/2014/main" id="{C6E8B116-C1ED-DB2E-9A4E-686282376010}"/>
              </a:ext>
            </a:extLst>
          </p:cNvPr>
          <p:cNvSpPr/>
          <p:nvPr/>
        </p:nvSpPr>
        <p:spPr>
          <a:xfrm rot="5400000">
            <a:off x="2789528" y="2475893"/>
            <a:ext cx="1248332" cy="1066601"/>
          </a:xfrm>
          <a:prstGeom prst="bentUpArrow">
            <a:avLst>
              <a:gd name="adj1" fmla="val 28702"/>
              <a:gd name="adj2" fmla="val 41521"/>
              <a:gd name="adj3" fmla="val 32399"/>
            </a:avLst>
          </a:prstGeom>
          <a:solidFill>
            <a:srgbClr val="31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明朝体 Pr6N R" panose="02020400000000000000" pitchFamily="18" charset="-128"/>
              <a:ea typeface="游明朝体 Pr6N R" panose="02020400000000000000" pitchFamily="18" charset="-128"/>
            </a:endParaRPr>
          </a:p>
        </p:txBody>
      </p:sp>
      <p:sp>
        <p:nvSpPr>
          <p:cNvPr id="10" name="正方形/長方形 9">
            <a:extLst>
              <a:ext uri="{FF2B5EF4-FFF2-40B4-BE49-F238E27FC236}">
                <a16:creationId xmlns:a16="http://schemas.microsoft.com/office/drawing/2014/main" id="{592FF174-CA15-8AB3-FFFE-B9E5FC2D842A}"/>
              </a:ext>
            </a:extLst>
          </p:cNvPr>
          <p:cNvSpPr/>
          <p:nvPr/>
        </p:nvSpPr>
        <p:spPr>
          <a:xfrm>
            <a:off x="1908071" y="2149069"/>
            <a:ext cx="7344816" cy="211848"/>
          </a:xfrm>
          <a:prstGeom prst="rect">
            <a:avLst/>
          </a:prstGeom>
          <a:noFill/>
          <a:ln>
            <a:solidFill>
              <a:srgbClr val="3071B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明朝体 Pr6N R" panose="02020400000000000000" pitchFamily="18" charset="-128"/>
              <a:ea typeface="游明朝体 Pr6N R" panose="02020400000000000000" pitchFamily="18" charset="-128"/>
            </a:endParaRPr>
          </a:p>
        </p:txBody>
      </p:sp>
      <p:sp>
        <p:nvSpPr>
          <p:cNvPr id="11" name="正方形/長方形 10">
            <a:extLst>
              <a:ext uri="{FF2B5EF4-FFF2-40B4-BE49-F238E27FC236}">
                <a16:creationId xmlns:a16="http://schemas.microsoft.com/office/drawing/2014/main" id="{8191A166-6DD3-DE81-C342-FA6E0FE56805}"/>
              </a:ext>
            </a:extLst>
          </p:cNvPr>
          <p:cNvSpPr/>
          <p:nvPr/>
        </p:nvSpPr>
        <p:spPr>
          <a:xfrm>
            <a:off x="6896079" y="2693369"/>
            <a:ext cx="2372269" cy="3021863"/>
          </a:xfrm>
          <a:prstGeom prst="rect">
            <a:avLst/>
          </a:prstGeom>
          <a:noFill/>
          <a:ln>
            <a:solidFill>
              <a:srgbClr val="3071B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明朝体 Pr6N R" panose="02020400000000000000" pitchFamily="18" charset="-128"/>
              <a:ea typeface="游明朝体 Pr6N R" panose="02020400000000000000" pitchFamily="18" charset="-128"/>
            </a:endParaRPr>
          </a:p>
        </p:txBody>
      </p:sp>
      <p:sp>
        <p:nvSpPr>
          <p:cNvPr id="13" name="テキスト ボックス 12">
            <a:extLst>
              <a:ext uri="{FF2B5EF4-FFF2-40B4-BE49-F238E27FC236}">
                <a16:creationId xmlns:a16="http://schemas.microsoft.com/office/drawing/2014/main" id="{5D502AE9-B63F-2E5D-2334-A93837A63B2E}"/>
              </a:ext>
            </a:extLst>
          </p:cNvPr>
          <p:cNvSpPr txBox="1"/>
          <p:nvPr/>
        </p:nvSpPr>
        <p:spPr>
          <a:xfrm>
            <a:off x="1830222" y="3457007"/>
            <a:ext cx="1620957" cy="307777"/>
          </a:xfrm>
          <a:prstGeom prst="rect">
            <a:avLst/>
          </a:prstGeom>
          <a:solidFill>
            <a:schemeClr val="bg1"/>
          </a:solidFill>
        </p:spPr>
        <p:txBody>
          <a:bodyPr wrap="none" rtlCol="0" anchor="ctr">
            <a:spAutoFit/>
          </a:bodyPr>
          <a:lstStyle/>
          <a:p>
            <a:pPr algn="ctr"/>
            <a:r>
              <a:rPr kumimoji="1" lang="ja-JP" altLang="en-US" sz="1400" b="0" dirty="0">
                <a:latin typeface="游明朝体 Pr6N R" panose="02020400000000000000" pitchFamily="18" charset="-128"/>
                <a:ea typeface="游明朝体 Pr6N R" panose="02020400000000000000" pitchFamily="18" charset="-128"/>
              </a:rPr>
              <a:t>各列が何の設問か</a:t>
            </a:r>
          </a:p>
        </p:txBody>
      </p:sp>
      <p:sp>
        <p:nvSpPr>
          <p:cNvPr id="14" name="テキスト ボックス 13">
            <a:extLst>
              <a:ext uri="{FF2B5EF4-FFF2-40B4-BE49-F238E27FC236}">
                <a16:creationId xmlns:a16="http://schemas.microsoft.com/office/drawing/2014/main" id="{B452D0DC-ECAB-722B-C66E-49F751406BB1}"/>
              </a:ext>
            </a:extLst>
          </p:cNvPr>
          <p:cNvSpPr txBox="1"/>
          <p:nvPr/>
        </p:nvSpPr>
        <p:spPr>
          <a:xfrm>
            <a:off x="6467001" y="4635580"/>
            <a:ext cx="2518638" cy="523220"/>
          </a:xfrm>
          <a:prstGeom prst="rect">
            <a:avLst/>
          </a:prstGeom>
          <a:solidFill>
            <a:schemeClr val="bg1"/>
          </a:solidFill>
        </p:spPr>
        <p:txBody>
          <a:bodyPr wrap="none" rtlCol="0" anchor="ctr">
            <a:spAutoFit/>
          </a:bodyPr>
          <a:lstStyle/>
          <a:p>
            <a:pPr algn="ctr"/>
            <a:r>
              <a:rPr kumimoji="1" lang="ja-JP" altLang="en-US" sz="1400" b="0" dirty="0">
                <a:latin typeface="游明朝体 Pr6N R" panose="02020400000000000000" pitchFamily="18" charset="-128"/>
                <a:ea typeface="游明朝体 Pr6N R" panose="02020400000000000000" pitchFamily="18" charset="-128"/>
              </a:rPr>
              <a:t>数字で示されたデータが</a:t>
            </a:r>
            <a:endParaRPr kumimoji="1" lang="en-US" altLang="ja-JP" sz="1400" b="0" dirty="0">
              <a:latin typeface="游明朝体 Pr6N R" panose="02020400000000000000" pitchFamily="18" charset="-128"/>
              <a:ea typeface="游明朝体 Pr6N R" panose="02020400000000000000" pitchFamily="18" charset="-128"/>
            </a:endParaRPr>
          </a:p>
          <a:p>
            <a:pPr algn="ctr"/>
            <a:r>
              <a:rPr kumimoji="1" lang="ja-JP" altLang="en-US" sz="1400" b="0" dirty="0">
                <a:latin typeface="游明朝体 Pr6N R" panose="02020400000000000000" pitchFamily="18" charset="-128"/>
                <a:ea typeface="游明朝体 Pr6N R" panose="02020400000000000000" pitchFamily="18" charset="-128"/>
              </a:rPr>
              <a:t>何の選択肢を指しているのか</a:t>
            </a:r>
            <a:endParaRPr kumimoji="1" lang="en-US" altLang="ja-JP" sz="1400" b="0" dirty="0">
              <a:latin typeface="游明朝体 Pr6N R" panose="02020400000000000000" pitchFamily="18" charset="-128"/>
              <a:ea typeface="游明朝体 Pr6N R" panose="02020400000000000000" pitchFamily="18" charset="-128"/>
            </a:endParaRPr>
          </a:p>
        </p:txBody>
      </p:sp>
      <p:sp>
        <p:nvSpPr>
          <p:cNvPr id="15" name="テキスト ボックス 14">
            <a:extLst>
              <a:ext uri="{FF2B5EF4-FFF2-40B4-BE49-F238E27FC236}">
                <a16:creationId xmlns:a16="http://schemas.microsoft.com/office/drawing/2014/main" id="{D0802F73-214C-68A0-9D56-C470DC04DA52}"/>
              </a:ext>
            </a:extLst>
          </p:cNvPr>
          <p:cNvSpPr txBox="1"/>
          <p:nvPr/>
        </p:nvSpPr>
        <p:spPr>
          <a:xfrm>
            <a:off x="10076353" y="6286265"/>
            <a:ext cx="1082348" cy="307777"/>
          </a:xfrm>
          <a:prstGeom prst="rect">
            <a:avLst/>
          </a:prstGeom>
          <a:solidFill>
            <a:schemeClr val="bg1"/>
          </a:solidFill>
        </p:spPr>
        <p:txBody>
          <a:bodyPr wrap="none" rtlCol="0">
            <a:spAutoFit/>
          </a:bodyPr>
          <a:lstStyle/>
          <a:p>
            <a:r>
              <a:rPr lang="ja-JP" altLang="en-US" sz="1400" b="0" dirty="0">
                <a:solidFill>
                  <a:srgbClr val="317CC0"/>
                </a:solidFill>
                <a:latin typeface="游明朝体 Pr6N R" panose="02020400000000000000" pitchFamily="18" charset="-128"/>
                <a:ea typeface="游明朝体 Pr6N R" panose="02020400000000000000" pitchFamily="18" charset="-128"/>
              </a:rPr>
              <a:t>↑</a:t>
            </a:r>
            <a:r>
              <a:rPr kumimoji="1" lang="ja-JP" altLang="en-US" sz="1400" b="0" dirty="0">
                <a:solidFill>
                  <a:srgbClr val="317CC0"/>
                </a:solidFill>
                <a:latin typeface="游明朝体 Pr6N R" panose="02020400000000000000" pitchFamily="18" charset="-128"/>
                <a:ea typeface="游明朝体 Pr6N R" panose="02020400000000000000" pitchFamily="18" charset="-128"/>
              </a:rPr>
              <a:t>自由回答</a:t>
            </a:r>
            <a:endParaRPr kumimoji="1" lang="en-US" altLang="ja-JP" sz="1400" b="0" dirty="0">
              <a:solidFill>
                <a:srgbClr val="317CC0"/>
              </a:solidFill>
              <a:latin typeface="游明朝体 Pr6N R" panose="02020400000000000000" pitchFamily="18" charset="-128"/>
              <a:ea typeface="游明朝体 Pr6N R" panose="02020400000000000000" pitchFamily="18" charset="-128"/>
            </a:endParaRPr>
          </a:p>
        </p:txBody>
      </p:sp>
      <p:sp>
        <p:nvSpPr>
          <p:cNvPr id="16" name="矢印: 上向き折線 15">
            <a:extLst>
              <a:ext uri="{FF2B5EF4-FFF2-40B4-BE49-F238E27FC236}">
                <a16:creationId xmlns:a16="http://schemas.microsoft.com/office/drawing/2014/main" id="{B610E631-257B-6482-0255-86A5823C75F1}"/>
              </a:ext>
            </a:extLst>
          </p:cNvPr>
          <p:cNvSpPr/>
          <p:nvPr/>
        </p:nvSpPr>
        <p:spPr>
          <a:xfrm rot="16200000" flipH="1">
            <a:off x="6179267" y="5401383"/>
            <a:ext cx="1256942" cy="1066601"/>
          </a:xfrm>
          <a:prstGeom prst="bentUpArrow">
            <a:avLst>
              <a:gd name="adj1" fmla="val 28702"/>
              <a:gd name="adj2" fmla="val 41521"/>
              <a:gd name="adj3" fmla="val 32399"/>
            </a:avLst>
          </a:prstGeom>
          <a:solidFill>
            <a:srgbClr val="31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latin typeface="游明朝体 Pr6N R" panose="02020400000000000000" pitchFamily="18" charset="-128"/>
              <a:ea typeface="游明朝体 Pr6N R" panose="02020400000000000000" pitchFamily="18" charset="-128"/>
            </a:endParaRPr>
          </a:p>
        </p:txBody>
      </p:sp>
      <p:sp>
        <p:nvSpPr>
          <p:cNvPr id="17" name="正方形/長方形 16">
            <a:extLst>
              <a:ext uri="{FF2B5EF4-FFF2-40B4-BE49-F238E27FC236}">
                <a16:creationId xmlns:a16="http://schemas.microsoft.com/office/drawing/2014/main" id="{A1E1601F-58D3-392C-D159-7824DB3EBE3F}"/>
              </a:ext>
            </a:extLst>
          </p:cNvPr>
          <p:cNvSpPr/>
          <p:nvPr/>
        </p:nvSpPr>
        <p:spPr>
          <a:xfrm>
            <a:off x="10166866" y="2149069"/>
            <a:ext cx="450661" cy="4046767"/>
          </a:xfrm>
          <a:prstGeom prst="rect">
            <a:avLst/>
          </a:prstGeom>
          <a:noFill/>
          <a:ln w="3810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884504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2457-818D-3364-36AF-45B2166DA1EE}"/>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1C2585D4-5056-6EF3-D44B-3FB60D5160D8}"/>
              </a:ext>
            </a:extLst>
          </p:cNvPr>
          <p:cNvSpPr txBox="1"/>
          <p:nvPr/>
        </p:nvSpPr>
        <p:spPr>
          <a:xfrm>
            <a:off x="570523" y="116374"/>
            <a:ext cx="4314297" cy="954107"/>
          </a:xfrm>
          <a:prstGeom prst="rect">
            <a:avLst/>
          </a:prstGeom>
          <a:noFill/>
        </p:spPr>
        <p:txBody>
          <a:bodyPr wrap="square" rtlCol="0">
            <a:spAutoFit/>
          </a:bodyPr>
          <a:lstStyle/>
          <a:p>
            <a:r>
              <a:rPr kumimoji="1" lang="ja-JP" altLang="en-US" sz="2000" dirty="0">
                <a:solidFill>
                  <a:schemeClr val="bg1"/>
                </a:solidFill>
                <a:latin typeface="游明朝体 Pr6N R" panose="02020400000000000000" pitchFamily="18" charset="-128"/>
                <a:ea typeface="游明朝体 Pr6N R" panose="02020400000000000000" pitchFamily="18" charset="-128"/>
              </a:rPr>
              <a:t>納品物サンプル</a:t>
            </a:r>
            <a:endParaRPr kumimoji="1" lang="en-US" altLang="ja-JP" sz="2000" dirty="0">
              <a:solidFill>
                <a:schemeClr val="bg1"/>
              </a:solidFill>
              <a:latin typeface="游明朝体 Pr6N R" panose="02020400000000000000" pitchFamily="18" charset="-128"/>
              <a:ea typeface="游明朝体 Pr6N R" panose="02020400000000000000" pitchFamily="18" charset="-128"/>
            </a:endParaRPr>
          </a:p>
          <a:p>
            <a:endParaRPr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en-US" altLang="ja-JP" dirty="0">
                <a:solidFill>
                  <a:schemeClr val="bg1"/>
                </a:solidFill>
                <a:latin typeface="游明朝体 Pr6N R" panose="02020400000000000000" pitchFamily="18" charset="-128"/>
                <a:ea typeface="游明朝体 Pr6N R" panose="02020400000000000000" pitchFamily="18" charset="-128"/>
              </a:rPr>
              <a:t>GT</a:t>
            </a:r>
            <a:r>
              <a:rPr kumimoji="1" lang="ja-JP" altLang="en-US" dirty="0">
                <a:solidFill>
                  <a:schemeClr val="bg1"/>
                </a:solidFill>
                <a:latin typeface="游明朝体 Pr6N R" panose="02020400000000000000" pitchFamily="18" charset="-128"/>
                <a:ea typeface="游明朝体 Pr6N R" panose="02020400000000000000" pitchFamily="18" charset="-128"/>
              </a:rPr>
              <a:t>・クロス集計</a:t>
            </a:r>
          </a:p>
        </p:txBody>
      </p:sp>
      <p:pic>
        <p:nvPicPr>
          <p:cNvPr id="3" name="図 2">
            <a:extLst>
              <a:ext uri="{FF2B5EF4-FFF2-40B4-BE49-F238E27FC236}">
                <a16:creationId xmlns:a16="http://schemas.microsoft.com/office/drawing/2014/main" id="{A04901EC-1F42-5AB6-FBE5-C13C58F83FA1}"/>
              </a:ext>
            </a:extLst>
          </p:cNvPr>
          <p:cNvPicPr>
            <a:picLocks noChangeAspect="1"/>
          </p:cNvPicPr>
          <p:nvPr/>
        </p:nvPicPr>
        <p:blipFill>
          <a:blip r:embed="rId2"/>
          <a:stretch>
            <a:fillRect/>
          </a:stretch>
        </p:blipFill>
        <p:spPr>
          <a:xfrm>
            <a:off x="1656385" y="2058760"/>
            <a:ext cx="3680064" cy="4542066"/>
          </a:xfrm>
          <a:prstGeom prst="rect">
            <a:avLst/>
          </a:prstGeom>
        </p:spPr>
      </p:pic>
      <p:pic>
        <p:nvPicPr>
          <p:cNvPr id="16" name="図 15">
            <a:extLst>
              <a:ext uri="{FF2B5EF4-FFF2-40B4-BE49-F238E27FC236}">
                <a16:creationId xmlns:a16="http://schemas.microsoft.com/office/drawing/2014/main" id="{E935A87F-4E7A-F83E-495C-1D54EDDF92D7}"/>
              </a:ext>
            </a:extLst>
          </p:cNvPr>
          <p:cNvPicPr>
            <a:picLocks noChangeAspect="1"/>
          </p:cNvPicPr>
          <p:nvPr/>
        </p:nvPicPr>
        <p:blipFill>
          <a:blip r:embed="rId3"/>
          <a:stretch>
            <a:fillRect/>
          </a:stretch>
        </p:blipFill>
        <p:spPr>
          <a:xfrm>
            <a:off x="5962384" y="2058760"/>
            <a:ext cx="4169732" cy="4046767"/>
          </a:xfrm>
          <a:prstGeom prst="rect">
            <a:avLst/>
          </a:prstGeom>
        </p:spPr>
      </p:pic>
      <p:sp>
        <p:nvSpPr>
          <p:cNvPr id="17" name="正方形/長方形 16">
            <a:extLst>
              <a:ext uri="{FF2B5EF4-FFF2-40B4-BE49-F238E27FC236}">
                <a16:creationId xmlns:a16="http://schemas.microsoft.com/office/drawing/2014/main" id="{93C2CD06-5F25-4275-E17C-7AA444D9DDBB}"/>
              </a:ext>
            </a:extLst>
          </p:cNvPr>
          <p:cNvSpPr/>
          <p:nvPr/>
        </p:nvSpPr>
        <p:spPr>
          <a:xfrm>
            <a:off x="1551610" y="1698750"/>
            <a:ext cx="3888000" cy="288000"/>
          </a:xfrm>
          <a:prstGeom prst="rect">
            <a:avLst/>
          </a:prstGeom>
          <a:solidFill>
            <a:srgbClr val="317C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600" b="0" dirty="0">
                <a:solidFill>
                  <a:schemeClr val="bg1"/>
                </a:solidFill>
                <a:latin typeface="游明朝体 Pr6N R" panose="02020400000000000000" pitchFamily="18" charset="-128"/>
                <a:ea typeface="游明朝体 Pr6N R" panose="02020400000000000000" pitchFamily="18" charset="-128"/>
              </a:rPr>
              <a:t>GT</a:t>
            </a:r>
            <a:r>
              <a:rPr lang="ja-JP" altLang="en-US" sz="1600" b="0" dirty="0">
                <a:solidFill>
                  <a:schemeClr val="bg1"/>
                </a:solidFill>
                <a:latin typeface="游明朝体 Pr6N R" panose="02020400000000000000" pitchFamily="18" charset="-128"/>
                <a:ea typeface="游明朝体 Pr6N R" panose="02020400000000000000" pitchFamily="18" charset="-128"/>
              </a:rPr>
              <a:t>表</a:t>
            </a:r>
          </a:p>
        </p:txBody>
      </p:sp>
      <p:sp>
        <p:nvSpPr>
          <p:cNvPr id="18" name="正方形/長方形 17">
            <a:extLst>
              <a:ext uri="{FF2B5EF4-FFF2-40B4-BE49-F238E27FC236}">
                <a16:creationId xmlns:a16="http://schemas.microsoft.com/office/drawing/2014/main" id="{CA0A7FC9-A2DD-339A-CAB5-32FF7AAFBDAD}"/>
              </a:ext>
            </a:extLst>
          </p:cNvPr>
          <p:cNvSpPr/>
          <p:nvPr/>
        </p:nvSpPr>
        <p:spPr>
          <a:xfrm>
            <a:off x="5860250" y="1698750"/>
            <a:ext cx="4374000" cy="288000"/>
          </a:xfrm>
          <a:prstGeom prst="rect">
            <a:avLst/>
          </a:prstGeom>
          <a:solidFill>
            <a:srgbClr val="317C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0" dirty="0">
                <a:solidFill>
                  <a:schemeClr val="bg1"/>
                </a:solidFill>
                <a:latin typeface="游明朝体 Pr6N R" panose="02020400000000000000" pitchFamily="18" charset="-128"/>
                <a:ea typeface="游明朝体 Pr6N R" panose="02020400000000000000" pitchFamily="18" charset="-128"/>
              </a:rPr>
              <a:t>クロス集計表</a:t>
            </a:r>
          </a:p>
        </p:txBody>
      </p:sp>
      <p:sp>
        <p:nvSpPr>
          <p:cNvPr id="19" name="テキスト ボックス 18">
            <a:extLst>
              <a:ext uri="{FF2B5EF4-FFF2-40B4-BE49-F238E27FC236}">
                <a16:creationId xmlns:a16="http://schemas.microsoft.com/office/drawing/2014/main" id="{4EDFBBDC-30F9-9E76-7637-683FC27D5A86}"/>
              </a:ext>
            </a:extLst>
          </p:cNvPr>
          <p:cNvSpPr txBox="1"/>
          <p:nvPr/>
        </p:nvSpPr>
        <p:spPr>
          <a:xfrm>
            <a:off x="5962384" y="6323827"/>
            <a:ext cx="5980195" cy="276999"/>
          </a:xfrm>
          <a:prstGeom prst="rect">
            <a:avLst/>
          </a:prstGeom>
          <a:noFill/>
        </p:spPr>
        <p:txBody>
          <a:bodyPr wrap="square" rtlCol="0">
            <a:spAutoFit/>
          </a:bodyPr>
          <a:lstStyle/>
          <a:p>
            <a:r>
              <a:rPr lang="ja-JP" altLang="en-US" sz="1200" dirty="0">
                <a:solidFill>
                  <a:srgbClr val="317CC0"/>
                </a:solidFill>
                <a:latin typeface="游明朝体 Pr6N R" panose="02020400000000000000" pitchFamily="18" charset="-128"/>
                <a:ea typeface="游明朝体 Pr6N R" panose="02020400000000000000" pitchFamily="18" charset="-128"/>
              </a:rPr>
              <a:t>↑　</a:t>
            </a:r>
            <a:r>
              <a:rPr kumimoji="1" lang="ja-JP" altLang="en-US" sz="1200" dirty="0">
                <a:solidFill>
                  <a:srgbClr val="317CC0"/>
                </a:solidFill>
                <a:latin typeface="游明朝体 Pr6N R" panose="02020400000000000000" pitchFamily="18" charset="-128"/>
                <a:ea typeface="游明朝体 Pr6N R" panose="02020400000000000000" pitchFamily="18" charset="-128"/>
              </a:rPr>
              <a:t>クロス集計軸は調査目的・課題に沿って、弊社からご提案致します。</a:t>
            </a:r>
          </a:p>
        </p:txBody>
      </p:sp>
      <p:sp>
        <p:nvSpPr>
          <p:cNvPr id="20" name="正方形/長方形 19">
            <a:extLst>
              <a:ext uri="{FF2B5EF4-FFF2-40B4-BE49-F238E27FC236}">
                <a16:creationId xmlns:a16="http://schemas.microsoft.com/office/drawing/2014/main" id="{6EAD41A0-985F-B220-5386-855ED73C4FC6}"/>
              </a:ext>
            </a:extLst>
          </p:cNvPr>
          <p:cNvSpPr/>
          <p:nvPr/>
        </p:nvSpPr>
        <p:spPr>
          <a:xfrm>
            <a:off x="5962384" y="2058760"/>
            <a:ext cx="1257566" cy="4046767"/>
          </a:xfrm>
          <a:prstGeom prst="rect">
            <a:avLst/>
          </a:prstGeom>
          <a:noFill/>
          <a:ln w="3810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765163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7">
            <a:extLst>
              <a:ext uri="{FF2B5EF4-FFF2-40B4-BE49-F238E27FC236}">
                <a16:creationId xmlns:a16="http://schemas.microsoft.com/office/drawing/2014/main" id="{3DDD4F9D-909B-FE2D-C1F6-1B3B8961D3A7}"/>
              </a:ext>
            </a:extLst>
          </p:cNvPr>
          <p:cNvSpPr>
            <a:spLocks noChangeArrowheads="1"/>
          </p:cNvSpPr>
          <p:nvPr/>
        </p:nvSpPr>
        <p:spPr bwMode="auto">
          <a:xfrm>
            <a:off x="546100" y="128875"/>
            <a:ext cx="5616575"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ご依頼からお支払いまで</a:t>
            </a:r>
            <a:endPar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p:txBody>
      </p:sp>
      <p:sp>
        <p:nvSpPr>
          <p:cNvPr id="6" name="コンテンツ プレースホルダー 1">
            <a:extLst>
              <a:ext uri="{FF2B5EF4-FFF2-40B4-BE49-F238E27FC236}">
                <a16:creationId xmlns:a16="http://schemas.microsoft.com/office/drawing/2014/main" id="{271594DE-8967-A72A-C1B9-8AC8C9EC1364}"/>
              </a:ext>
            </a:extLst>
          </p:cNvPr>
          <p:cNvSpPr txBox="1">
            <a:spLocks/>
          </p:cNvSpPr>
          <p:nvPr/>
        </p:nvSpPr>
        <p:spPr>
          <a:xfrm>
            <a:off x="767886" y="1847670"/>
            <a:ext cx="5318906"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お問合せ～ご依頼までの流れ</a:t>
            </a:r>
          </a:p>
        </p:txBody>
      </p:sp>
      <p:sp>
        <p:nvSpPr>
          <p:cNvPr id="7" name="正方形/長方形 6">
            <a:extLst>
              <a:ext uri="{FF2B5EF4-FFF2-40B4-BE49-F238E27FC236}">
                <a16:creationId xmlns:a16="http://schemas.microsoft.com/office/drawing/2014/main" id="{232C8B2F-E682-3339-E7B5-AD4591D0AF8B}"/>
              </a:ext>
            </a:extLst>
          </p:cNvPr>
          <p:cNvSpPr/>
          <p:nvPr/>
        </p:nvSpPr>
        <p:spPr>
          <a:xfrm>
            <a:off x="1355735" y="2337093"/>
            <a:ext cx="803266" cy="402170"/>
          </a:xfrm>
          <a:prstGeom prst="rect">
            <a:avLst/>
          </a:prstGeom>
          <a:solidFill>
            <a:srgbClr val="317CC0"/>
          </a:solidFill>
          <a:ln w="1905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ea typeface="游明朝体 Pr6N R" panose="02020400000000000000"/>
              </a:rPr>
              <a:t>Step1</a:t>
            </a:r>
            <a:endParaRPr kumimoji="1" lang="ja-JP" altLang="en-US" sz="1200" dirty="0">
              <a:ea typeface="游明朝体 Pr6N R" panose="02020400000000000000"/>
            </a:endParaRPr>
          </a:p>
        </p:txBody>
      </p:sp>
      <p:sp>
        <p:nvSpPr>
          <p:cNvPr id="23" name="正方形/長方形 22">
            <a:extLst>
              <a:ext uri="{FF2B5EF4-FFF2-40B4-BE49-F238E27FC236}">
                <a16:creationId xmlns:a16="http://schemas.microsoft.com/office/drawing/2014/main" id="{081AEA52-15A5-25E8-9A7F-119452BF3E81}"/>
              </a:ext>
            </a:extLst>
          </p:cNvPr>
          <p:cNvSpPr/>
          <p:nvPr/>
        </p:nvSpPr>
        <p:spPr>
          <a:xfrm>
            <a:off x="2159001" y="2336200"/>
            <a:ext cx="3936999" cy="402170"/>
          </a:xfrm>
          <a:prstGeom prst="rect">
            <a:avLst/>
          </a:prstGeom>
          <a:solidFill>
            <a:schemeClr val="bg1"/>
          </a:solidFill>
          <a:ln w="1905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126000" rtlCol="0" anchor="ctr"/>
          <a:lstStyle/>
          <a:p>
            <a:r>
              <a:rPr lang="ja-JP" altLang="en-US" sz="1200" dirty="0">
                <a:solidFill>
                  <a:schemeClr val="tx1"/>
                </a:solidFill>
                <a:ea typeface="游明朝体 Pr6N R" panose="02020400000000000000"/>
              </a:rPr>
              <a:t>お問合せ</a:t>
            </a:r>
            <a:endParaRPr kumimoji="1" lang="ja-JP" altLang="en-US" sz="1200" dirty="0">
              <a:solidFill>
                <a:schemeClr val="tx1"/>
              </a:solidFill>
              <a:ea typeface="游明朝体 Pr6N R" panose="02020400000000000000"/>
            </a:endParaRPr>
          </a:p>
        </p:txBody>
      </p:sp>
      <p:sp>
        <p:nvSpPr>
          <p:cNvPr id="25" name="二等辺三角形 24">
            <a:extLst>
              <a:ext uri="{FF2B5EF4-FFF2-40B4-BE49-F238E27FC236}">
                <a16:creationId xmlns:a16="http://schemas.microsoft.com/office/drawing/2014/main" id="{E29F30CD-8818-0E60-1360-D259B0460985}"/>
              </a:ext>
            </a:extLst>
          </p:cNvPr>
          <p:cNvSpPr/>
          <p:nvPr/>
        </p:nvSpPr>
        <p:spPr>
          <a:xfrm rot="10800000">
            <a:off x="1648234" y="2883880"/>
            <a:ext cx="218267" cy="188161"/>
          </a:xfrm>
          <a:prstGeom prst="triangle">
            <a:avLst/>
          </a:prstGeom>
          <a:solidFill>
            <a:srgbClr val="317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B29A8499-967F-2F6F-83CC-9E86787B6B90}"/>
              </a:ext>
            </a:extLst>
          </p:cNvPr>
          <p:cNvSpPr/>
          <p:nvPr/>
        </p:nvSpPr>
        <p:spPr>
          <a:xfrm>
            <a:off x="1349385" y="3217551"/>
            <a:ext cx="803266" cy="402170"/>
          </a:xfrm>
          <a:prstGeom prst="rect">
            <a:avLst/>
          </a:prstGeom>
          <a:solidFill>
            <a:srgbClr val="317CC0"/>
          </a:solidFill>
          <a:ln w="1905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ea typeface="游明朝体 Pr6N R" panose="02020400000000000000"/>
              </a:rPr>
              <a:t>Step2</a:t>
            </a:r>
            <a:endParaRPr kumimoji="1" lang="ja-JP" altLang="en-US" sz="1200" dirty="0">
              <a:ea typeface="游明朝体 Pr6N R" panose="02020400000000000000"/>
            </a:endParaRPr>
          </a:p>
        </p:txBody>
      </p:sp>
      <p:sp>
        <p:nvSpPr>
          <p:cNvPr id="43" name="正方形/長方形 42">
            <a:extLst>
              <a:ext uri="{FF2B5EF4-FFF2-40B4-BE49-F238E27FC236}">
                <a16:creationId xmlns:a16="http://schemas.microsoft.com/office/drawing/2014/main" id="{BDB1A26B-156A-D235-7F3E-CDFE570A964D}"/>
              </a:ext>
            </a:extLst>
          </p:cNvPr>
          <p:cNvSpPr/>
          <p:nvPr/>
        </p:nvSpPr>
        <p:spPr>
          <a:xfrm>
            <a:off x="2152651" y="3216658"/>
            <a:ext cx="3936999" cy="402170"/>
          </a:xfrm>
          <a:prstGeom prst="rect">
            <a:avLst/>
          </a:prstGeom>
          <a:solidFill>
            <a:schemeClr val="bg1"/>
          </a:solidFill>
          <a:ln w="1905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126000" rtlCol="0" anchor="ctr"/>
          <a:lstStyle/>
          <a:p>
            <a:r>
              <a:rPr lang="ja-JP" altLang="en-US" sz="1200" dirty="0">
                <a:solidFill>
                  <a:schemeClr val="tx1"/>
                </a:solidFill>
                <a:ea typeface="游明朝体 Pr6N R" panose="02020400000000000000"/>
              </a:rPr>
              <a:t>ヒアリング</a:t>
            </a:r>
            <a:r>
              <a:rPr lang="en-US" altLang="ja-JP" sz="1200" dirty="0">
                <a:solidFill>
                  <a:schemeClr val="tx1"/>
                </a:solidFill>
                <a:ea typeface="游明朝体 Pr6N R" panose="02020400000000000000"/>
              </a:rPr>
              <a:t>(</a:t>
            </a:r>
            <a:r>
              <a:rPr lang="ja-JP" altLang="en-US" sz="1200" dirty="0">
                <a:solidFill>
                  <a:schemeClr val="tx1"/>
                </a:solidFill>
                <a:ea typeface="游明朝体 Pr6N R" panose="02020400000000000000"/>
              </a:rPr>
              <a:t>ご面談・お電話・メール</a:t>
            </a:r>
            <a:r>
              <a:rPr lang="en-US" altLang="ja-JP" sz="1200" dirty="0">
                <a:solidFill>
                  <a:schemeClr val="tx1"/>
                </a:solidFill>
                <a:ea typeface="游明朝体 Pr6N R" panose="02020400000000000000"/>
              </a:rPr>
              <a:t>)</a:t>
            </a:r>
            <a:endParaRPr kumimoji="1" lang="ja-JP" altLang="en-US" sz="1200" dirty="0">
              <a:solidFill>
                <a:schemeClr val="tx1"/>
              </a:solidFill>
              <a:ea typeface="游明朝体 Pr6N R" panose="02020400000000000000"/>
            </a:endParaRPr>
          </a:p>
        </p:txBody>
      </p:sp>
      <p:sp>
        <p:nvSpPr>
          <p:cNvPr id="46" name="二等辺三角形 45">
            <a:extLst>
              <a:ext uri="{FF2B5EF4-FFF2-40B4-BE49-F238E27FC236}">
                <a16:creationId xmlns:a16="http://schemas.microsoft.com/office/drawing/2014/main" id="{26116EF6-9E49-90F8-143C-A56D6A244143}"/>
              </a:ext>
            </a:extLst>
          </p:cNvPr>
          <p:cNvSpPr/>
          <p:nvPr/>
        </p:nvSpPr>
        <p:spPr>
          <a:xfrm rot="10800000">
            <a:off x="1648234" y="3759348"/>
            <a:ext cx="218267" cy="188161"/>
          </a:xfrm>
          <a:prstGeom prst="triangle">
            <a:avLst/>
          </a:prstGeom>
          <a:solidFill>
            <a:srgbClr val="317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a:extLst>
              <a:ext uri="{FF2B5EF4-FFF2-40B4-BE49-F238E27FC236}">
                <a16:creationId xmlns:a16="http://schemas.microsoft.com/office/drawing/2014/main" id="{46893665-FF22-5BF1-8ADB-942CAB5E176A}"/>
              </a:ext>
            </a:extLst>
          </p:cNvPr>
          <p:cNvSpPr/>
          <p:nvPr/>
        </p:nvSpPr>
        <p:spPr>
          <a:xfrm>
            <a:off x="1349385" y="4093019"/>
            <a:ext cx="803266" cy="402170"/>
          </a:xfrm>
          <a:prstGeom prst="rect">
            <a:avLst/>
          </a:prstGeom>
          <a:solidFill>
            <a:srgbClr val="317CC0"/>
          </a:solidFill>
          <a:ln w="1905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ea typeface="游明朝体 Pr6N R" panose="02020400000000000000"/>
              </a:rPr>
              <a:t>Step3</a:t>
            </a:r>
            <a:endParaRPr kumimoji="1" lang="ja-JP" altLang="en-US" sz="1200" dirty="0">
              <a:ea typeface="游明朝体 Pr6N R" panose="02020400000000000000"/>
            </a:endParaRPr>
          </a:p>
        </p:txBody>
      </p:sp>
      <p:sp>
        <p:nvSpPr>
          <p:cNvPr id="49" name="正方形/長方形 48">
            <a:extLst>
              <a:ext uri="{FF2B5EF4-FFF2-40B4-BE49-F238E27FC236}">
                <a16:creationId xmlns:a16="http://schemas.microsoft.com/office/drawing/2014/main" id="{F7EA3189-E7A6-356E-DF30-670CCA1622CA}"/>
              </a:ext>
            </a:extLst>
          </p:cNvPr>
          <p:cNvSpPr/>
          <p:nvPr/>
        </p:nvSpPr>
        <p:spPr>
          <a:xfrm>
            <a:off x="2152651" y="4092126"/>
            <a:ext cx="3936999" cy="402170"/>
          </a:xfrm>
          <a:prstGeom prst="rect">
            <a:avLst/>
          </a:prstGeom>
          <a:solidFill>
            <a:schemeClr val="bg1"/>
          </a:solidFill>
          <a:ln w="1905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126000" rtlCol="0" anchor="ctr"/>
          <a:lstStyle/>
          <a:p>
            <a:r>
              <a:rPr lang="ja-JP" altLang="en-US" sz="1200" dirty="0">
                <a:solidFill>
                  <a:schemeClr val="tx1"/>
                </a:solidFill>
                <a:ea typeface="游明朝体 Pr6N R" panose="02020400000000000000"/>
              </a:rPr>
              <a:t>お見積書およびご提案書の提出</a:t>
            </a:r>
            <a:endParaRPr kumimoji="1" lang="ja-JP" altLang="en-US" sz="1200" dirty="0">
              <a:solidFill>
                <a:schemeClr val="tx1"/>
              </a:solidFill>
              <a:ea typeface="游明朝体 Pr6N R" panose="02020400000000000000"/>
            </a:endParaRPr>
          </a:p>
        </p:txBody>
      </p:sp>
      <p:sp>
        <p:nvSpPr>
          <p:cNvPr id="50" name="二等辺三角形 49">
            <a:extLst>
              <a:ext uri="{FF2B5EF4-FFF2-40B4-BE49-F238E27FC236}">
                <a16:creationId xmlns:a16="http://schemas.microsoft.com/office/drawing/2014/main" id="{F6E829C0-DF41-7F81-48A5-C8B3297B990E}"/>
              </a:ext>
            </a:extLst>
          </p:cNvPr>
          <p:cNvSpPr/>
          <p:nvPr/>
        </p:nvSpPr>
        <p:spPr>
          <a:xfrm rot="10800000">
            <a:off x="1648234" y="4633923"/>
            <a:ext cx="218267" cy="188161"/>
          </a:xfrm>
          <a:prstGeom prst="triangle">
            <a:avLst/>
          </a:prstGeom>
          <a:solidFill>
            <a:srgbClr val="317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正方形/長方形 50">
            <a:extLst>
              <a:ext uri="{FF2B5EF4-FFF2-40B4-BE49-F238E27FC236}">
                <a16:creationId xmlns:a16="http://schemas.microsoft.com/office/drawing/2014/main" id="{8E1D653F-BA6D-96A7-1D92-513E1640476A}"/>
              </a:ext>
            </a:extLst>
          </p:cNvPr>
          <p:cNvSpPr/>
          <p:nvPr/>
        </p:nvSpPr>
        <p:spPr>
          <a:xfrm>
            <a:off x="1349385" y="4967594"/>
            <a:ext cx="803266" cy="402170"/>
          </a:xfrm>
          <a:prstGeom prst="rect">
            <a:avLst/>
          </a:prstGeom>
          <a:solidFill>
            <a:srgbClr val="317CC0"/>
          </a:solidFill>
          <a:ln w="1905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ea typeface="游明朝体 Pr6N R" panose="02020400000000000000"/>
              </a:rPr>
              <a:t>Step4</a:t>
            </a:r>
            <a:endParaRPr kumimoji="1" lang="ja-JP" altLang="en-US" sz="1200" dirty="0">
              <a:ea typeface="游明朝体 Pr6N R" panose="02020400000000000000"/>
            </a:endParaRPr>
          </a:p>
        </p:txBody>
      </p:sp>
      <p:sp>
        <p:nvSpPr>
          <p:cNvPr id="52" name="正方形/長方形 51">
            <a:extLst>
              <a:ext uri="{FF2B5EF4-FFF2-40B4-BE49-F238E27FC236}">
                <a16:creationId xmlns:a16="http://schemas.microsoft.com/office/drawing/2014/main" id="{78482B34-66DD-280F-FE6B-FE77772D5DB2}"/>
              </a:ext>
            </a:extLst>
          </p:cNvPr>
          <p:cNvSpPr/>
          <p:nvPr/>
        </p:nvSpPr>
        <p:spPr>
          <a:xfrm>
            <a:off x="2152651" y="4966701"/>
            <a:ext cx="3936999" cy="402170"/>
          </a:xfrm>
          <a:prstGeom prst="rect">
            <a:avLst/>
          </a:prstGeom>
          <a:solidFill>
            <a:schemeClr val="bg1"/>
          </a:solidFill>
          <a:ln w="1905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126000" rtlCol="0" anchor="ctr"/>
          <a:lstStyle/>
          <a:p>
            <a:r>
              <a:rPr lang="ja-JP" altLang="en-US" sz="1200" dirty="0">
                <a:solidFill>
                  <a:schemeClr val="tx1"/>
                </a:solidFill>
                <a:ea typeface="游明朝体 Pr6N R" panose="02020400000000000000"/>
              </a:rPr>
              <a:t>ご依頼</a:t>
            </a:r>
          </a:p>
        </p:txBody>
      </p:sp>
      <p:sp>
        <p:nvSpPr>
          <p:cNvPr id="53" name="テキスト ボックス 52">
            <a:extLst>
              <a:ext uri="{FF2B5EF4-FFF2-40B4-BE49-F238E27FC236}">
                <a16:creationId xmlns:a16="http://schemas.microsoft.com/office/drawing/2014/main" id="{70F73953-E6B6-B2D2-258F-A52A6FC2CA16}"/>
              </a:ext>
            </a:extLst>
          </p:cNvPr>
          <p:cNvSpPr txBox="1"/>
          <p:nvPr/>
        </p:nvSpPr>
        <p:spPr>
          <a:xfrm>
            <a:off x="2119313" y="5376260"/>
            <a:ext cx="3977449" cy="400110"/>
          </a:xfrm>
          <a:prstGeom prst="rect">
            <a:avLst/>
          </a:prstGeom>
          <a:noFill/>
        </p:spPr>
        <p:txBody>
          <a:bodyPr wrap="square">
            <a:spAutoFit/>
          </a:bodyPr>
          <a:lstStyle/>
          <a:p>
            <a:pPr marL="0" indent="0" algn="l">
              <a:defRPr/>
            </a:pPr>
            <a:r>
              <a:rPr lang="en-US" altLang="ja-JP" sz="1000" b="1" kern="0" dirty="0">
                <a:latin typeface="游明朝体 Pr6N R" panose="02020400000000000000" pitchFamily="18" charset="-128"/>
                <a:ea typeface="游明朝体 Pr6N R" panose="02020400000000000000" pitchFamily="18" charset="-128"/>
              </a:rPr>
              <a:t>※</a:t>
            </a:r>
            <a:r>
              <a:rPr lang="ja-JP" altLang="en-US" sz="1000" b="1" kern="0" dirty="0">
                <a:latin typeface="游明朝体 Pr6N R" panose="02020400000000000000" pitchFamily="18" charset="-128"/>
                <a:ea typeface="游明朝体 Pr6N R" panose="02020400000000000000" pitchFamily="18" charset="-128"/>
              </a:rPr>
              <a:t>発注書と調査票（対象者の絞りこみのための　スクリーニング票含む）をご用意ください。</a:t>
            </a:r>
          </a:p>
        </p:txBody>
      </p:sp>
      <p:sp>
        <p:nvSpPr>
          <p:cNvPr id="54" name="二等辺三角形 53">
            <a:extLst>
              <a:ext uri="{FF2B5EF4-FFF2-40B4-BE49-F238E27FC236}">
                <a16:creationId xmlns:a16="http://schemas.microsoft.com/office/drawing/2014/main" id="{B5A972C2-56E1-4D62-FFAF-3F20FD3FF96C}"/>
              </a:ext>
            </a:extLst>
          </p:cNvPr>
          <p:cNvSpPr/>
          <p:nvPr/>
        </p:nvSpPr>
        <p:spPr>
          <a:xfrm rot="10800000">
            <a:off x="1645376" y="5522663"/>
            <a:ext cx="218267" cy="188161"/>
          </a:xfrm>
          <a:prstGeom prst="triangle">
            <a:avLst/>
          </a:prstGeom>
          <a:solidFill>
            <a:srgbClr val="317C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a:extLst>
              <a:ext uri="{FF2B5EF4-FFF2-40B4-BE49-F238E27FC236}">
                <a16:creationId xmlns:a16="http://schemas.microsoft.com/office/drawing/2014/main" id="{E681F6DB-C621-AED1-86F1-A3CA7D4EFD10}"/>
              </a:ext>
            </a:extLst>
          </p:cNvPr>
          <p:cNvSpPr/>
          <p:nvPr/>
        </p:nvSpPr>
        <p:spPr>
          <a:xfrm>
            <a:off x="1346527" y="5856334"/>
            <a:ext cx="803266" cy="402170"/>
          </a:xfrm>
          <a:prstGeom prst="rect">
            <a:avLst/>
          </a:prstGeom>
          <a:solidFill>
            <a:srgbClr val="317CC0"/>
          </a:solidFill>
          <a:ln w="1905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ea typeface="游明朝体 Pr6N R" panose="02020400000000000000"/>
              </a:rPr>
              <a:t>Step5</a:t>
            </a:r>
            <a:endParaRPr kumimoji="1" lang="ja-JP" altLang="en-US" sz="1200" dirty="0">
              <a:ea typeface="游明朝体 Pr6N R" panose="02020400000000000000"/>
            </a:endParaRPr>
          </a:p>
        </p:txBody>
      </p:sp>
      <p:sp>
        <p:nvSpPr>
          <p:cNvPr id="56" name="正方形/長方形 55">
            <a:extLst>
              <a:ext uri="{FF2B5EF4-FFF2-40B4-BE49-F238E27FC236}">
                <a16:creationId xmlns:a16="http://schemas.microsoft.com/office/drawing/2014/main" id="{B7D49DBF-A556-62D4-2210-DE3731FE5E6D}"/>
              </a:ext>
            </a:extLst>
          </p:cNvPr>
          <p:cNvSpPr/>
          <p:nvPr/>
        </p:nvSpPr>
        <p:spPr>
          <a:xfrm>
            <a:off x="2149793" y="5855441"/>
            <a:ext cx="3936999" cy="402170"/>
          </a:xfrm>
          <a:prstGeom prst="rect">
            <a:avLst/>
          </a:prstGeom>
          <a:solidFill>
            <a:schemeClr val="bg1"/>
          </a:solidFill>
          <a:ln w="19050">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126000" rtlCol="0" anchor="ctr"/>
          <a:lstStyle/>
          <a:p>
            <a:r>
              <a:rPr lang="ja-JP" altLang="en-US" sz="1200" dirty="0">
                <a:solidFill>
                  <a:schemeClr val="tx1"/>
                </a:solidFill>
                <a:ea typeface="游明朝体 Pr6N R" panose="02020400000000000000"/>
              </a:rPr>
              <a:t>調査開始</a:t>
            </a:r>
          </a:p>
        </p:txBody>
      </p:sp>
      <p:sp>
        <p:nvSpPr>
          <p:cNvPr id="134" name="コンテンツ プレースホルダー 1">
            <a:extLst>
              <a:ext uri="{FF2B5EF4-FFF2-40B4-BE49-F238E27FC236}">
                <a16:creationId xmlns:a16="http://schemas.microsoft.com/office/drawing/2014/main" id="{02FE9425-13ED-DF21-5E9C-C6367A29BD6F}"/>
              </a:ext>
            </a:extLst>
          </p:cNvPr>
          <p:cNvSpPr txBox="1">
            <a:spLocks/>
          </p:cNvSpPr>
          <p:nvPr/>
        </p:nvSpPr>
        <p:spPr>
          <a:xfrm>
            <a:off x="6111875" y="1849387"/>
            <a:ext cx="5318906"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調査完了～お支払いまでの流れ</a:t>
            </a:r>
          </a:p>
        </p:txBody>
      </p:sp>
      <p:sp>
        <p:nvSpPr>
          <p:cNvPr id="135" name="正方形/長方形 134">
            <a:extLst>
              <a:ext uri="{FF2B5EF4-FFF2-40B4-BE49-F238E27FC236}">
                <a16:creationId xmlns:a16="http://schemas.microsoft.com/office/drawing/2014/main" id="{B7E16B50-078D-E88C-8355-D50E1CDCD8D2}"/>
              </a:ext>
            </a:extLst>
          </p:cNvPr>
          <p:cNvSpPr/>
          <p:nvPr/>
        </p:nvSpPr>
        <p:spPr>
          <a:xfrm>
            <a:off x="6699724" y="2338810"/>
            <a:ext cx="803266" cy="402170"/>
          </a:xfrm>
          <a:prstGeom prst="rect">
            <a:avLst/>
          </a:prstGeom>
          <a:solidFill>
            <a:srgbClr val="5EB03B"/>
          </a:solidFill>
          <a:ln w="19050">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ea typeface="游明朝体 Pr6N R" panose="02020400000000000000"/>
              </a:rPr>
              <a:t>Step1</a:t>
            </a:r>
            <a:endParaRPr kumimoji="1" lang="ja-JP" altLang="en-US" sz="1200" dirty="0">
              <a:ea typeface="游明朝体 Pr6N R" panose="02020400000000000000"/>
            </a:endParaRPr>
          </a:p>
        </p:txBody>
      </p:sp>
      <p:sp>
        <p:nvSpPr>
          <p:cNvPr id="136" name="正方形/長方形 135">
            <a:extLst>
              <a:ext uri="{FF2B5EF4-FFF2-40B4-BE49-F238E27FC236}">
                <a16:creationId xmlns:a16="http://schemas.microsoft.com/office/drawing/2014/main" id="{685C6858-5745-36E5-A9FF-111DABF3DF7A}"/>
              </a:ext>
            </a:extLst>
          </p:cNvPr>
          <p:cNvSpPr/>
          <p:nvPr/>
        </p:nvSpPr>
        <p:spPr>
          <a:xfrm>
            <a:off x="7502990" y="2337917"/>
            <a:ext cx="3936999" cy="402170"/>
          </a:xfrm>
          <a:prstGeom prst="rect">
            <a:avLst/>
          </a:prstGeom>
          <a:solidFill>
            <a:schemeClr val="bg1"/>
          </a:solidFill>
          <a:ln w="19050">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lIns="126000" rtlCol="0" anchor="ctr"/>
          <a:lstStyle/>
          <a:p>
            <a:r>
              <a:rPr lang="ja-JP" altLang="en-US" sz="1200" dirty="0">
                <a:solidFill>
                  <a:schemeClr val="tx1"/>
                </a:solidFill>
                <a:ea typeface="游明朝体 Pr6N R" panose="02020400000000000000"/>
              </a:rPr>
              <a:t>調査完了</a:t>
            </a:r>
            <a:endParaRPr kumimoji="1" lang="ja-JP" altLang="en-US" sz="1200" dirty="0">
              <a:solidFill>
                <a:schemeClr val="tx1"/>
              </a:solidFill>
              <a:ea typeface="游明朝体 Pr6N R" panose="02020400000000000000"/>
            </a:endParaRPr>
          </a:p>
        </p:txBody>
      </p:sp>
      <p:sp>
        <p:nvSpPr>
          <p:cNvPr id="137" name="二等辺三角形 136">
            <a:extLst>
              <a:ext uri="{FF2B5EF4-FFF2-40B4-BE49-F238E27FC236}">
                <a16:creationId xmlns:a16="http://schemas.microsoft.com/office/drawing/2014/main" id="{5C04160A-1998-30DC-CD9C-E21396B1D93F}"/>
              </a:ext>
            </a:extLst>
          </p:cNvPr>
          <p:cNvSpPr/>
          <p:nvPr/>
        </p:nvSpPr>
        <p:spPr>
          <a:xfrm rot="10800000">
            <a:off x="6992223" y="2885597"/>
            <a:ext cx="218267" cy="188161"/>
          </a:xfrm>
          <a:prstGeom prst="triangle">
            <a:avLst/>
          </a:prstGeom>
          <a:solidFill>
            <a:srgbClr val="5EB03B"/>
          </a:solidFill>
          <a:ln>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8" name="正方形/長方形 137">
            <a:extLst>
              <a:ext uri="{FF2B5EF4-FFF2-40B4-BE49-F238E27FC236}">
                <a16:creationId xmlns:a16="http://schemas.microsoft.com/office/drawing/2014/main" id="{47D92E39-3309-B557-40DB-5017BBA09E29}"/>
              </a:ext>
            </a:extLst>
          </p:cNvPr>
          <p:cNvSpPr/>
          <p:nvPr/>
        </p:nvSpPr>
        <p:spPr>
          <a:xfrm>
            <a:off x="6693374" y="3219268"/>
            <a:ext cx="803266" cy="402170"/>
          </a:xfrm>
          <a:prstGeom prst="rect">
            <a:avLst/>
          </a:prstGeom>
          <a:solidFill>
            <a:srgbClr val="5EB03B"/>
          </a:solidFill>
          <a:ln w="19050">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ea typeface="游明朝体 Pr6N R" panose="02020400000000000000"/>
              </a:rPr>
              <a:t>Step2</a:t>
            </a:r>
            <a:endParaRPr kumimoji="1" lang="ja-JP" altLang="en-US" sz="1200" dirty="0">
              <a:ea typeface="游明朝体 Pr6N R" panose="02020400000000000000"/>
            </a:endParaRPr>
          </a:p>
        </p:txBody>
      </p:sp>
      <p:sp>
        <p:nvSpPr>
          <p:cNvPr id="139" name="正方形/長方形 138">
            <a:extLst>
              <a:ext uri="{FF2B5EF4-FFF2-40B4-BE49-F238E27FC236}">
                <a16:creationId xmlns:a16="http://schemas.microsoft.com/office/drawing/2014/main" id="{A23EACAE-8E5E-91A0-71B5-1C24046862B8}"/>
              </a:ext>
            </a:extLst>
          </p:cNvPr>
          <p:cNvSpPr/>
          <p:nvPr/>
        </p:nvSpPr>
        <p:spPr>
          <a:xfrm>
            <a:off x="7496640" y="3218375"/>
            <a:ext cx="3936999" cy="402170"/>
          </a:xfrm>
          <a:prstGeom prst="rect">
            <a:avLst/>
          </a:prstGeom>
          <a:solidFill>
            <a:schemeClr val="bg1"/>
          </a:solidFill>
          <a:ln w="19050">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lIns="126000" rtlCol="0" anchor="ctr"/>
          <a:lstStyle/>
          <a:p>
            <a:r>
              <a:rPr lang="ja-JP" altLang="en-US" sz="1200" dirty="0">
                <a:solidFill>
                  <a:schemeClr val="tx1"/>
                </a:solidFill>
                <a:ea typeface="游明朝体 Pr6N R" panose="02020400000000000000"/>
              </a:rPr>
              <a:t>最終お見積書の提出</a:t>
            </a:r>
            <a:endParaRPr kumimoji="1" lang="ja-JP" altLang="en-US" sz="1200" dirty="0">
              <a:solidFill>
                <a:schemeClr val="tx1"/>
              </a:solidFill>
              <a:ea typeface="游明朝体 Pr6N R" panose="02020400000000000000"/>
            </a:endParaRPr>
          </a:p>
        </p:txBody>
      </p:sp>
      <p:sp>
        <p:nvSpPr>
          <p:cNvPr id="140" name="二等辺三角形 139">
            <a:extLst>
              <a:ext uri="{FF2B5EF4-FFF2-40B4-BE49-F238E27FC236}">
                <a16:creationId xmlns:a16="http://schemas.microsoft.com/office/drawing/2014/main" id="{92094650-4E47-E2ED-E34B-0954C76F2007}"/>
              </a:ext>
            </a:extLst>
          </p:cNvPr>
          <p:cNvSpPr/>
          <p:nvPr/>
        </p:nvSpPr>
        <p:spPr>
          <a:xfrm rot="10800000">
            <a:off x="6992223" y="3761065"/>
            <a:ext cx="218267" cy="188161"/>
          </a:xfrm>
          <a:prstGeom prst="triangle">
            <a:avLst/>
          </a:prstGeom>
          <a:solidFill>
            <a:srgbClr val="5EB03B"/>
          </a:solidFill>
          <a:ln>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正方形/長方形 140">
            <a:extLst>
              <a:ext uri="{FF2B5EF4-FFF2-40B4-BE49-F238E27FC236}">
                <a16:creationId xmlns:a16="http://schemas.microsoft.com/office/drawing/2014/main" id="{C7B6D9AD-A016-ECEC-6D5F-9BA45C84EB4A}"/>
              </a:ext>
            </a:extLst>
          </p:cNvPr>
          <p:cNvSpPr/>
          <p:nvPr/>
        </p:nvSpPr>
        <p:spPr>
          <a:xfrm>
            <a:off x="6693374" y="4094736"/>
            <a:ext cx="803266" cy="402170"/>
          </a:xfrm>
          <a:prstGeom prst="rect">
            <a:avLst/>
          </a:prstGeom>
          <a:solidFill>
            <a:srgbClr val="5EB03B"/>
          </a:solidFill>
          <a:ln w="19050">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ea typeface="游明朝体 Pr6N R" panose="02020400000000000000"/>
              </a:rPr>
              <a:t>Step3</a:t>
            </a:r>
            <a:endParaRPr kumimoji="1" lang="ja-JP" altLang="en-US" sz="1200" dirty="0">
              <a:ea typeface="游明朝体 Pr6N R" panose="02020400000000000000"/>
            </a:endParaRPr>
          </a:p>
        </p:txBody>
      </p:sp>
      <p:sp>
        <p:nvSpPr>
          <p:cNvPr id="142" name="正方形/長方形 141">
            <a:extLst>
              <a:ext uri="{FF2B5EF4-FFF2-40B4-BE49-F238E27FC236}">
                <a16:creationId xmlns:a16="http://schemas.microsoft.com/office/drawing/2014/main" id="{ADC43B1A-CC38-58C7-CFA1-6A27CA476259}"/>
              </a:ext>
            </a:extLst>
          </p:cNvPr>
          <p:cNvSpPr/>
          <p:nvPr/>
        </p:nvSpPr>
        <p:spPr>
          <a:xfrm>
            <a:off x="7496640" y="4093843"/>
            <a:ext cx="3936999" cy="402170"/>
          </a:xfrm>
          <a:prstGeom prst="rect">
            <a:avLst/>
          </a:prstGeom>
          <a:solidFill>
            <a:schemeClr val="bg1"/>
          </a:solidFill>
          <a:ln w="19050">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lIns="126000" rtlCol="0" anchor="ctr"/>
          <a:lstStyle/>
          <a:p>
            <a:r>
              <a:rPr lang="ja-JP" altLang="en-US" sz="1200" dirty="0">
                <a:solidFill>
                  <a:schemeClr val="tx1"/>
                </a:solidFill>
                <a:ea typeface="游明朝体 Pr6N R" panose="02020400000000000000"/>
              </a:rPr>
              <a:t>検収</a:t>
            </a:r>
            <a:endParaRPr kumimoji="1" lang="ja-JP" altLang="en-US" sz="1200" dirty="0">
              <a:solidFill>
                <a:schemeClr val="tx1"/>
              </a:solidFill>
              <a:ea typeface="游明朝体 Pr6N R" panose="02020400000000000000"/>
            </a:endParaRPr>
          </a:p>
        </p:txBody>
      </p:sp>
      <p:sp>
        <p:nvSpPr>
          <p:cNvPr id="143" name="二等辺三角形 142">
            <a:extLst>
              <a:ext uri="{FF2B5EF4-FFF2-40B4-BE49-F238E27FC236}">
                <a16:creationId xmlns:a16="http://schemas.microsoft.com/office/drawing/2014/main" id="{9D81CAC7-C702-6574-1BBA-BE74E3F2331B}"/>
              </a:ext>
            </a:extLst>
          </p:cNvPr>
          <p:cNvSpPr/>
          <p:nvPr/>
        </p:nvSpPr>
        <p:spPr>
          <a:xfrm rot="10800000">
            <a:off x="6992223" y="4635640"/>
            <a:ext cx="218267" cy="188161"/>
          </a:xfrm>
          <a:prstGeom prst="triangle">
            <a:avLst/>
          </a:prstGeom>
          <a:solidFill>
            <a:srgbClr val="5EB03B"/>
          </a:solidFill>
          <a:ln>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a:extLst>
              <a:ext uri="{FF2B5EF4-FFF2-40B4-BE49-F238E27FC236}">
                <a16:creationId xmlns:a16="http://schemas.microsoft.com/office/drawing/2014/main" id="{CA591411-5EDF-C101-8165-8F181C316A6F}"/>
              </a:ext>
            </a:extLst>
          </p:cNvPr>
          <p:cNvSpPr/>
          <p:nvPr/>
        </p:nvSpPr>
        <p:spPr>
          <a:xfrm>
            <a:off x="6693374" y="4969311"/>
            <a:ext cx="803266" cy="402170"/>
          </a:xfrm>
          <a:prstGeom prst="rect">
            <a:avLst/>
          </a:prstGeom>
          <a:solidFill>
            <a:srgbClr val="5EB03B"/>
          </a:solidFill>
          <a:ln w="19050">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ea typeface="游明朝体 Pr6N R" panose="02020400000000000000"/>
              </a:rPr>
              <a:t>Step4</a:t>
            </a:r>
            <a:endParaRPr kumimoji="1" lang="ja-JP" altLang="en-US" sz="1200" dirty="0">
              <a:ea typeface="游明朝体 Pr6N R" panose="02020400000000000000"/>
            </a:endParaRPr>
          </a:p>
        </p:txBody>
      </p:sp>
      <p:sp>
        <p:nvSpPr>
          <p:cNvPr id="145" name="正方形/長方形 144">
            <a:extLst>
              <a:ext uri="{FF2B5EF4-FFF2-40B4-BE49-F238E27FC236}">
                <a16:creationId xmlns:a16="http://schemas.microsoft.com/office/drawing/2014/main" id="{4A8C7AED-D91F-0082-8EB6-F25CDFACDA16}"/>
              </a:ext>
            </a:extLst>
          </p:cNvPr>
          <p:cNvSpPr/>
          <p:nvPr/>
        </p:nvSpPr>
        <p:spPr>
          <a:xfrm>
            <a:off x="7496640" y="4968418"/>
            <a:ext cx="3936999" cy="402170"/>
          </a:xfrm>
          <a:prstGeom prst="rect">
            <a:avLst/>
          </a:prstGeom>
          <a:solidFill>
            <a:schemeClr val="bg1"/>
          </a:solidFill>
          <a:ln w="19050">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lIns="126000" rtlCol="0" anchor="ctr"/>
          <a:lstStyle/>
          <a:p>
            <a:r>
              <a:rPr lang="ja-JP" altLang="en-US" sz="1200" dirty="0">
                <a:solidFill>
                  <a:schemeClr val="tx1"/>
                </a:solidFill>
                <a:ea typeface="游明朝体 Pr6N R" panose="02020400000000000000"/>
              </a:rPr>
              <a:t>ご請求書・ご納品書のお渡し</a:t>
            </a:r>
          </a:p>
        </p:txBody>
      </p:sp>
      <p:sp>
        <p:nvSpPr>
          <p:cNvPr id="146" name="テキスト ボックス 145">
            <a:extLst>
              <a:ext uri="{FF2B5EF4-FFF2-40B4-BE49-F238E27FC236}">
                <a16:creationId xmlns:a16="http://schemas.microsoft.com/office/drawing/2014/main" id="{7FF6BB1C-14E8-7932-B9B0-61FC3C3E57CE}"/>
              </a:ext>
            </a:extLst>
          </p:cNvPr>
          <p:cNvSpPr txBox="1"/>
          <p:nvPr/>
        </p:nvSpPr>
        <p:spPr>
          <a:xfrm>
            <a:off x="7463302" y="6266977"/>
            <a:ext cx="3977449" cy="246221"/>
          </a:xfrm>
          <a:prstGeom prst="rect">
            <a:avLst/>
          </a:prstGeom>
          <a:noFill/>
        </p:spPr>
        <p:txBody>
          <a:bodyPr wrap="square">
            <a:spAutoFit/>
          </a:bodyPr>
          <a:lstStyle/>
          <a:p>
            <a:pPr marL="0" indent="0" algn="l">
              <a:defRPr/>
            </a:pPr>
            <a:r>
              <a:rPr lang="en-US" altLang="ja-JP" sz="1000" b="1" kern="0" dirty="0">
                <a:latin typeface="游明朝体 Pr6N R" panose="02020400000000000000" pitchFamily="18" charset="-128"/>
                <a:ea typeface="游明朝体 Pr6N R" panose="02020400000000000000" pitchFamily="18" charset="-128"/>
              </a:rPr>
              <a:t>※</a:t>
            </a:r>
            <a:r>
              <a:rPr lang="ja-JP" altLang="en-US" sz="1000" b="1" kern="0" dirty="0">
                <a:latin typeface="游明朝体 Pr6N R" panose="02020400000000000000" pitchFamily="18" charset="-128"/>
                <a:ea typeface="游明朝体 Pr6N R" panose="02020400000000000000" pitchFamily="18" charset="-128"/>
              </a:rPr>
              <a:t>ご請求書にて費用のお振込みをいただき終了となります</a:t>
            </a:r>
          </a:p>
        </p:txBody>
      </p:sp>
      <p:sp>
        <p:nvSpPr>
          <p:cNvPr id="147" name="二等辺三角形 146">
            <a:extLst>
              <a:ext uri="{FF2B5EF4-FFF2-40B4-BE49-F238E27FC236}">
                <a16:creationId xmlns:a16="http://schemas.microsoft.com/office/drawing/2014/main" id="{B4AE748F-86DA-CC93-03CB-3BD4E18BF586}"/>
              </a:ext>
            </a:extLst>
          </p:cNvPr>
          <p:cNvSpPr/>
          <p:nvPr/>
        </p:nvSpPr>
        <p:spPr>
          <a:xfrm rot="10800000">
            <a:off x="6989365" y="5524380"/>
            <a:ext cx="218267" cy="188161"/>
          </a:xfrm>
          <a:prstGeom prst="triangle">
            <a:avLst/>
          </a:prstGeom>
          <a:solidFill>
            <a:srgbClr val="5EB03B"/>
          </a:solidFill>
          <a:ln>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8" name="正方形/長方形 147">
            <a:extLst>
              <a:ext uri="{FF2B5EF4-FFF2-40B4-BE49-F238E27FC236}">
                <a16:creationId xmlns:a16="http://schemas.microsoft.com/office/drawing/2014/main" id="{75231839-0F5D-9DF2-CF0A-7E1C82C3BCAE}"/>
              </a:ext>
            </a:extLst>
          </p:cNvPr>
          <p:cNvSpPr/>
          <p:nvPr/>
        </p:nvSpPr>
        <p:spPr>
          <a:xfrm>
            <a:off x="6690516" y="5858051"/>
            <a:ext cx="803266" cy="402170"/>
          </a:xfrm>
          <a:prstGeom prst="rect">
            <a:avLst/>
          </a:prstGeom>
          <a:solidFill>
            <a:srgbClr val="5EB03B"/>
          </a:solidFill>
          <a:ln w="19050">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ea typeface="游明朝体 Pr6N R" panose="02020400000000000000"/>
              </a:rPr>
              <a:t>Step5</a:t>
            </a:r>
            <a:endParaRPr kumimoji="1" lang="ja-JP" altLang="en-US" sz="1200" dirty="0">
              <a:ea typeface="游明朝体 Pr6N R" panose="02020400000000000000"/>
            </a:endParaRPr>
          </a:p>
        </p:txBody>
      </p:sp>
      <p:sp>
        <p:nvSpPr>
          <p:cNvPr id="149" name="正方形/長方形 148">
            <a:extLst>
              <a:ext uri="{FF2B5EF4-FFF2-40B4-BE49-F238E27FC236}">
                <a16:creationId xmlns:a16="http://schemas.microsoft.com/office/drawing/2014/main" id="{CC1AD7C7-E498-0A79-2A8B-56CA756ACBD1}"/>
              </a:ext>
            </a:extLst>
          </p:cNvPr>
          <p:cNvSpPr/>
          <p:nvPr/>
        </p:nvSpPr>
        <p:spPr>
          <a:xfrm>
            <a:off x="7493782" y="5857158"/>
            <a:ext cx="3936999" cy="402170"/>
          </a:xfrm>
          <a:prstGeom prst="rect">
            <a:avLst/>
          </a:prstGeom>
          <a:solidFill>
            <a:schemeClr val="bg1"/>
          </a:solidFill>
          <a:ln w="19050">
            <a:solidFill>
              <a:srgbClr val="5EB03B"/>
            </a:solidFill>
          </a:ln>
        </p:spPr>
        <p:style>
          <a:lnRef idx="2">
            <a:schemeClr val="accent1">
              <a:shade val="15000"/>
            </a:schemeClr>
          </a:lnRef>
          <a:fillRef idx="1">
            <a:schemeClr val="accent1"/>
          </a:fillRef>
          <a:effectRef idx="0">
            <a:schemeClr val="accent1"/>
          </a:effectRef>
          <a:fontRef idx="minor">
            <a:schemeClr val="lt1"/>
          </a:fontRef>
        </p:style>
        <p:txBody>
          <a:bodyPr lIns="126000" rtlCol="0" anchor="ctr"/>
          <a:lstStyle/>
          <a:p>
            <a:r>
              <a:rPr lang="ja-JP" altLang="en-US" sz="1200" dirty="0">
                <a:solidFill>
                  <a:schemeClr val="tx1"/>
                </a:solidFill>
                <a:ea typeface="游明朝体 Pr6N R" panose="02020400000000000000"/>
              </a:rPr>
              <a:t>お支払い</a:t>
            </a:r>
          </a:p>
        </p:txBody>
      </p:sp>
    </p:spTree>
    <p:extLst>
      <p:ext uri="{BB962C8B-B14F-4D97-AF65-F5344CB8AC3E}">
        <p14:creationId xmlns:p14="http://schemas.microsoft.com/office/powerpoint/2010/main" val="3682959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 name="図 84">
            <a:extLst>
              <a:ext uri="{FF2B5EF4-FFF2-40B4-BE49-F238E27FC236}">
                <a16:creationId xmlns:a16="http://schemas.microsoft.com/office/drawing/2014/main" id="{7B0987F4-D70F-DDEE-0E95-AB5F8FD87A60}"/>
              </a:ext>
            </a:extLst>
          </p:cNvPr>
          <p:cNvPicPr>
            <a:picLocks noChangeAspect="1"/>
          </p:cNvPicPr>
          <p:nvPr/>
        </p:nvPicPr>
        <p:blipFill>
          <a:blip r:embed="rId2"/>
          <a:stretch>
            <a:fillRect/>
          </a:stretch>
        </p:blipFill>
        <p:spPr>
          <a:xfrm>
            <a:off x="1657350" y="-9581"/>
            <a:ext cx="10534650" cy="6772776"/>
          </a:xfrm>
          <a:prstGeom prst="rect">
            <a:avLst/>
          </a:prstGeom>
        </p:spPr>
      </p:pic>
      <p:sp>
        <p:nvSpPr>
          <p:cNvPr id="4" name="テキスト ボックス 3">
            <a:extLst>
              <a:ext uri="{FF2B5EF4-FFF2-40B4-BE49-F238E27FC236}">
                <a16:creationId xmlns:a16="http://schemas.microsoft.com/office/drawing/2014/main" id="{2578C246-E479-C0C3-064F-0E13A9529AD2}"/>
              </a:ext>
            </a:extLst>
          </p:cNvPr>
          <p:cNvSpPr txBox="1"/>
          <p:nvPr/>
        </p:nvSpPr>
        <p:spPr>
          <a:xfrm>
            <a:off x="570523" y="141308"/>
            <a:ext cx="4314297" cy="369332"/>
          </a:xfrm>
          <a:prstGeom prst="rect">
            <a:avLst/>
          </a:prstGeom>
          <a:noFill/>
        </p:spPr>
        <p:txBody>
          <a:bodyPr wrap="square" rtlCol="0">
            <a:spAutoFit/>
          </a:bodyPr>
          <a:lstStyle/>
          <a:p>
            <a:r>
              <a:rPr kumimoji="1" lang="ja-JP" altLang="en-US" dirty="0">
                <a:solidFill>
                  <a:schemeClr val="bg1"/>
                </a:solidFill>
                <a:latin typeface="游明朝体 Pr6N R" panose="02020400000000000000" pitchFamily="18" charset="-128"/>
                <a:ea typeface="游明朝体 Pr6N R" panose="02020400000000000000" pitchFamily="18" charset="-128"/>
              </a:rPr>
              <a:t>事業紹介</a:t>
            </a:r>
          </a:p>
        </p:txBody>
      </p:sp>
      <p:sp>
        <p:nvSpPr>
          <p:cNvPr id="45" name="テキスト ボックス 44">
            <a:extLst>
              <a:ext uri="{FF2B5EF4-FFF2-40B4-BE49-F238E27FC236}">
                <a16:creationId xmlns:a16="http://schemas.microsoft.com/office/drawing/2014/main" id="{1338ED98-6E47-3B7B-639E-8E1E06C2EDC5}"/>
              </a:ext>
            </a:extLst>
          </p:cNvPr>
          <p:cNvSpPr txBox="1"/>
          <p:nvPr/>
        </p:nvSpPr>
        <p:spPr>
          <a:xfrm>
            <a:off x="958891" y="2298571"/>
            <a:ext cx="4152069" cy="2680734"/>
          </a:xfrm>
          <a:prstGeom prst="rect">
            <a:avLst/>
          </a:prstGeom>
          <a:noFill/>
        </p:spPr>
        <p:txBody>
          <a:bodyPr wrap="square">
            <a:spAutoFit/>
          </a:bodyPr>
          <a:lstStyle/>
          <a:p>
            <a:pPr defTabSz="422041">
              <a:lnSpc>
                <a:spcPct val="150000"/>
              </a:lnSpc>
              <a:defRPr/>
            </a:pPr>
            <a:r>
              <a:rPr kumimoji="0" lang="ja-JP" altLang="en-US" sz="3600" dirty="0">
                <a:solidFill>
                  <a:srgbClr val="3F3F3F">
                    <a:lumMod val="50000"/>
                  </a:srgbClr>
                </a:solidFill>
                <a:latin typeface="游明朝体 Pr6N R" panose="02020400000000000000" pitchFamily="18" charset="-128"/>
                <a:ea typeface="游明朝体 Pr6N R" panose="02020400000000000000" pitchFamily="18" charset="-128"/>
              </a:rPr>
              <a:t>　</a:t>
            </a:r>
            <a:r>
              <a:rPr kumimoji="0" lang="ja-JP" altLang="en-US" sz="2400" dirty="0">
                <a:solidFill>
                  <a:srgbClr val="3F3F3F">
                    <a:lumMod val="50000"/>
                  </a:srgbClr>
                </a:solidFill>
                <a:latin typeface="游明朝体 Pr6N R" panose="02020400000000000000" pitchFamily="18" charset="-128"/>
                <a:ea typeface="游明朝体 Pr6N R" panose="02020400000000000000" pitchFamily="18" charset="-128"/>
              </a:rPr>
              <a:t>つの</a:t>
            </a:r>
            <a:r>
              <a:rPr kumimoji="0" lang="ja-JP" altLang="en-US" sz="2800" dirty="0">
                <a:solidFill>
                  <a:srgbClr val="3F3F3F">
                    <a:lumMod val="50000"/>
                  </a:srgbClr>
                </a:solidFill>
                <a:latin typeface="游明朝体 Pr6N R" panose="02020400000000000000" pitchFamily="18" charset="-128"/>
                <a:ea typeface="游明朝体 Pr6N R" panose="02020400000000000000" pitchFamily="18" charset="-128"/>
              </a:rPr>
              <a:t>柱</a:t>
            </a:r>
            <a:endParaRPr kumimoji="0" lang="en-US" altLang="ja-JP" sz="2800" dirty="0">
              <a:solidFill>
                <a:srgbClr val="3F3F3F">
                  <a:lumMod val="50000"/>
                </a:srgbClr>
              </a:solidFill>
              <a:latin typeface="游明朝体 Pr6N R" panose="02020400000000000000" pitchFamily="18" charset="-128"/>
              <a:ea typeface="游明朝体 Pr6N R" panose="02020400000000000000" pitchFamily="18" charset="-128"/>
            </a:endParaRPr>
          </a:p>
          <a:p>
            <a:pPr defTabSz="422041">
              <a:lnSpc>
                <a:spcPct val="150000"/>
              </a:lnSpc>
              <a:defRPr/>
            </a:pPr>
            <a:endParaRPr kumimoji="0" lang="en-US" altLang="ja-JP" sz="600" dirty="0">
              <a:solidFill>
                <a:srgbClr val="3F3F3F">
                  <a:lumMod val="50000"/>
                </a:srgbClr>
              </a:solidFill>
              <a:latin typeface="游明朝体 Pr6N R" panose="02020400000000000000" pitchFamily="18" charset="-128"/>
              <a:ea typeface="游明朝体 Pr6N R" panose="02020400000000000000" pitchFamily="18" charset="-128"/>
            </a:endParaRPr>
          </a:p>
          <a:p>
            <a:pPr defTabSz="422041">
              <a:lnSpc>
                <a:spcPct val="150000"/>
              </a:lnSpc>
              <a:defRPr/>
            </a:pPr>
            <a:r>
              <a:rPr kumimoji="0" lang="ja-JP" altLang="en-US" dirty="0">
                <a:solidFill>
                  <a:srgbClr val="3F3F3F">
                    <a:lumMod val="50000"/>
                  </a:srgbClr>
                </a:solidFill>
                <a:latin typeface="游明朝体 Pr6N R" panose="02020400000000000000" pitchFamily="18" charset="-128"/>
                <a:ea typeface="游明朝体 Pr6N R" panose="02020400000000000000" pitchFamily="18" charset="-128"/>
              </a:rPr>
              <a:t>１．国内リサーチ</a:t>
            </a:r>
            <a:endParaRPr kumimoji="0" lang="en-US" altLang="ja-JP" dirty="0">
              <a:solidFill>
                <a:srgbClr val="3F3F3F">
                  <a:lumMod val="50000"/>
                </a:srgbClr>
              </a:solidFill>
              <a:latin typeface="游明朝体 Pr6N R" panose="02020400000000000000" pitchFamily="18" charset="-128"/>
              <a:ea typeface="游明朝体 Pr6N R" panose="02020400000000000000" pitchFamily="18" charset="-128"/>
            </a:endParaRPr>
          </a:p>
          <a:p>
            <a:pPr defTabSz="422041">
              <a:lnSpc>
                <a:spcPct val="150000"/>
              </a:lnSpc>
              <a:defRPr/>
            </a:pPr>
            <a:r>
              <a:rPr kumimoji="0" lang="ja-JP" altLang="en-US" dirty="0">
                <a:solidFill>
                  <a:srgbClr val="3F3F3F">
                    <a:lumMod val="50000"/>
                  </a:srgbClr>
                </a:solidFill>
                <a:latin typeface="游明朝体 Pr6N R" panose="02020400000000000000" pitchFamily="18" charset="-128"/>
                <a:ea typeface="游明朝体 Pr6N R" panose="02020400000000000000" pitchFamily="18" charset="-128"/>
              </a:rPr>
              <a:t>２．グローバルリサーチ</a:t>
            </a:r>
            <a:endParaRPr kumimoji="0" lang="en-US" altLang="ja-JP" dirty="0">
              <a:solidFill>
                <a:srgbClr val="3F3F3F">
                  <a:lumMod val="50000"/>
                </a:srgbClr>
              </a:solidFill>
              <a:latin typeface="游明朝体 Pr6N R" panose="02020400000000000000" pitchFamily="18" charset="-128"/>
              <a:ea typeface="游明朝体 Pr6N R" panose="02020400000000000000" pitchFamily="18" charset="-128"/>
            </a:endParaRPr>
          </a:p>
          <a:p>
            <a:pPr defTabSz="422041">
              <a:lnSpc>
                <a:spcPct val="150000"/>
              </a:lnSpc>
              <a:defRPr/>
            </a:pPr>
            <a:r>
              <a:rPr kumimoji="0" lang="ja-JP" altLang="en-US" dirty="0">
                <a:solidFill>
                  <a:srgbClr val="3F3F3F">
                    <a:lumMod val="50000"/>
                  </a:srgbClr>
                </a:solidFill>
                <a:latin typeface="游明朝体 Pr6N R" panose="02020400000000000000" pitchFamily="18" charset="-128"/>
                <a:ea typeface="游明朝体 Pr6N R" panose="02020400000000000000" pitchFamily="18" charset="-128"/>
              </a:rPr>
              <a:t>３．</a:t>
            </a:r>
            <a:r>
              <a:rPr kumimoji="0" lang="en-US" altLang="ja-JP" dirty="0">
                <a:solidFill>
                  <a:srgbClr val="3F3F3F">
                    <a:lumMod val="50000"/>
                  </a:srgbClr>
                </a:solidFill>
                <a:latin typeface="游明朝体 Pr6N R" panose="02020400000000000000" pitchFamily="18" charset="-128"/>
                <a:ea typeface="游明朝体 Pr6N R" panose="02020400000000000000" pitchFamily="18" charset="-128"/>
              </a:rPr>
              <a:t>DX</a:t>
            </a:r>
            <a:r>
              <a:rPr kumimoji="0" lang="ja-JP" altLang="en-US" dirty="0">
                <a:solidFill>
                  <a:srgbClr val="3F3F3F">
                    <a:lumMod val="50000"/>
                  </a:srgbClr>
                </a:solidFill>
                <a:latin typeface="游明朝体 Pr6N R" panose="02020400000000000000" pitchFamily="18" charset="-128"/>
                <a:ea typeface="游明朝体 Pr6N R" panose="02020400000000000000" pitchFamily="18" charset="-128"/>
              </a:rPr>
              <a:t>・リサーチソリューション</a:t>
            </a:r>
            <a:endParaRPr kumimoji="0" lang="en-US" altLang="ja-JP" dirty="0">
              <a:solidFill>
                <a:srgbClr val="3F3F3F">
                  <a:lumMod val="50000"/>
                </a:srgbClr>
              </a:solidFill>
              <a:latin typeface="游明朝体 Pr6N R" panose="02020400000000000000" pitchFamily="18" charset="-128"/>
              <a:ea typeface="游明朝体 Pr6N R" panose="02020400000000000000" pitchFamily="18" charset="-128"/>
            </a:endParaRPr>
          </a:p>
          <a:p>
            <a:pPr defTabSz="422041">
              <a:lnSpc>
                <a:spcPct val="150000"/>
              </a:lnSpc>
              <a:defRPr/>
            </a:pPr>
            <a:r>
              <a:rPr kumimoji="0" lang="ja-JP" altLang="en-US" dirty="0">
                <a:solidFill>
                  <a:srgbClr val="3F3F3F">
                    <a:lumMod val="50000"/>
                  </a:srgbClr>
                </a:solidFill>
                <a:latin typeface="游明朝体 Pr6N R" panose="02020400000000000000" pitchFamily="18" charset="-128"/>
                <a:ea typeface="游明朝体 Pr6N R" panose="02020400000000000000" pitchFamily="18" charset="-128"/>
              </a:rPr>
              <a:t>４．</a:t>
            </a:r>
            <a:r>
              <a:rPr kumimoji="0" lang="en-US" altLang="ja-JP" dirty="0">
                <a:solidFill>
                  <a:srgbClr val="3F3F3F">
                    <a:lumMod val="50000"/>
                  </a:srgbClr>
                </a:solidFill>
                <a:latin typeface="游明朝体 Pr6N R" panose="02020400000000000000" pitchFamily="18" charset="-128"/>
                <a:ea typeface="游明朝体 Pr6N R" panose="02020400000000000000" pitchFamily="18" charset="-128"/>
              </a:rPr>
              <a:t>HR</a:t>
            </a:r>
            <a:r>
              <a:rPr kumimoji="0" lang="ja-JP" altLang="en-US" dirty="0">
                <a:solidFill>
                  <a:srgbClr val="3F3F3F">
                    <a:lumMod val="50000"/>
                  </a:srgbClr>
                </a:solidFill>
                <a:latin typeface="游明朝体 Pr6N R" panose="02020400000000000000" pitchFamily="18" charset="-128"/>
                <a:ea typeface="游明朝体 Pr6N R" panose="02020400000000000000" pitchFamily="18" charset="-128"/>
              </a:rPr>
              <a:t>テック</a:t>
            </a:r>
            <a:endParaRPr kumimoji="0" lang="en-US" altLang="ja-JP" dirty="0">
              <a:solidFill>
                <a:srgbClr val="3F3F3F">
                  <a:lumMod val="50000"/>
                </a:srgbClr>
              </a:solidFill>
              <a:latin typeface="游明朝体 Pr6N R" panose="02020400000000000000" pitchFamily="18" charset="-128"/>
              <a:ea typeface="游明朝体 Pr6N R" panose="02020400000000000000" pitchFamily="18" charset="-128"/>
            </a:endParaRPr>
          </a:p>
        </p:txBody>
      </p:sp>
      <p:pic>
        <p:nvPicPr>
          <p:cNvPr id="3" name="図 2">
            <a:extLst>
              <a:ext uri="{FF2B5EF4-FFF2-40B4-BE49-F238E27FC236}">
                <a16:creationId xmlns:a16="http://schemas.microsoft.com/office/drawing/2014/main" id="{7CBB21B4-F954-15BF-AF6F-5DD6A469AC24}"/>
              </a:ext>
            </a:extLst>
          </p:cNvPr>
          <p:cNvPicPr>
            <a:picLocks noChangeAspect="1"/>
          </p:cNvPicPr>
          <p:nvPr/>
        </p:nvPicPr>
        <p:blipFill>
          <a:blip r:embed="rId3"/>
          <a:stretch>
            <a:fillRect/>
          </a:stretch>
        </p:blipFill>
        <p:spPr>
          <a:xfrm>
            <a:off x="513372" y="1889865"/>
            <a:ext cx="1448777" cy="1883410"/>
          </a:xfrm>
          <a:prstGeom prst="rect">
            <a:avLst/>
          </a:prstGeom>
        </p:spPr>
      </p:pic>
    </p:spTree>
    <p:extLst>
      <p:ext uri="{BB962C8B-B14F-4D97-AF65-F5344CB8AC3E}">
        <p14:creationId xmlns:p14="http://schemas.microsoft.com/office/powerpoint/2010/main" val="27173829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0F1B4419-DF25-6B20-F0BC-625D91E696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48"/>
            <a:ext cx="12192000" cy="6877048"/>
          </a:xfrm>
          <a:prstGeom prst="rect">
            <a:avLst/>
          </a:prstGeom>
        </p:spPr>
      </p:pic>
      <p:sp>
        <p:nvSpPr>
          <p:cNvPr id="2" name="正方形/長方形 7">
            <a:extLst>
              <a:ext uri="{FF2B5EF4-FFF2-40B4-BE49-F238E27FC236}">
                <a16:creationId xmlns:a16="http://schemas.microsoft.com/office/drawing/2014/main" id="{F84B2BE5-2260-47A7-B78E-6AB9739170DF}"/>
              </a:ext>
            </a:extLst>
          </p:cNvPr>
          <p:cNvSpPr>
            <a:spLocks noChangeArrowheads="1"/>
          </p:cNvSpPr>
          <p:nvPr/>
        </p:nvSpPr>
        <p:spPr bwMode="auto">
          <a:xfrm>
            <a:off x="546100" y="103940"/>
            <a:ext cx="5616575"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調査会社開発</a:t>
            </a:r>
            <a:r>
              <a:rPr lang="ja-JP" altLang="en-US" sz="2000" b="0" dirty="0">
                <a:solidFill>
                  <a:prstClr val="white"/>
                </a:solidFill>
                <a:latin typeface="游明朝体 Pr6N R" panose="02020400000000000000" pitchFamily="18" charset="-128"/>
                <a:ea typeface="游明朝体 Pr6N R" panose="02020400000000000000" pitchFamily="18" charset="-128"/>
              </a:rPr>
              <a:t>システム</a:t>
            </a:r>
            <a:endPar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lang="en-US" altLang="ja-JP" sz="1800" b="0" dirty="0">
              <a:solidFill>
                <a:prstClr val="white"/>
              </a:solidFill>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インタビューツール　</a:t>
            </a:r>
            <a:r>
              <a:rPr kumimoji="1" lang="ja-JP" altLang="en-US"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ー　</a:t>
            </a:r>
            <a:r>
              <a:rPr kumimoji="1" lang="en-US" altLang="ja-JP" b="0" i="0" u="none" strike="noStrike" kern="1200" cap="none" normalizeH="0" baseline="0" noProof="0" dirty="0" err="1">
                <a:ln>
                  <a:noFill/>
                </a:ln>
                <a:solidFill>
                  <a:prstClr val="white"/>
                </a:solidFill>
                <a:effectLst/>
                <a:uLnTx/>
                <a:uFillTx/>
                <a:latin typeface="游明朝体 Pr6N R" panose="02020400000000000000" pitchFamily="18" charset="-128"/>
                <a:ea typeface="游明朝体 Pr6N R" panose="02020400000000000000" pitchFamily="18" charset="-128"/>
              </a:rPr>
              <a:t>i</a:t>
            </a:r>
            <a:r>
              <a:rPr kumimoji="1" lang="en-US" altLang="ja-JP"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-PORT voice</a:t>
            </a:r>
            <a:endParaRPr kumimoji="1" lang="ja-JP" altLang="en-US"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p:txBody>
      </p:sp>
      <p:pic>
        <p:nvPicPr>
          <p:cNvPr id="4" name="図 3">
            <a:extLst>
              <a:ext uri="{FF2B5EF4-FFF2-40B4-BE49-F238E27FC236}">
                <a16:creationId xmlns:a16="http://schemas.microsoft.com/office/drawing/2014/main" id="{4D31D751-D3B4-9D93-ADD3-C144EEBB6FE0}"/>
              </a:ext>
            </a:extLst>
          </p:cNvPr>
          <p:cNvPicPr>
            <a:picLocks noChangeAspect="1"/>
          </p:cNvPicPr>
          <p:nvPr/>
        </p:nvPicPr>
        <p:blipFill>
          <a:blip r:embed="rId4"/>
          <a:stretch>
            <a:fillRect/>
          </a:stretch>
        </p:blipFill>
        <p:spPr>
          <a:xfrm flipH="1">
            <a:off x="-143" y="1521677"/>
            <a:ext cx="4211194" cy="5208818"/>
          </a:xfrm>
          <a:prstGeom prst="rect">
            <a:avLst/>
          </a:prstGeom>
        </p:spPr>
      </p:pic>
      <p:pic>
        <p:nvPicPr>
          <p:cNvPr id="17" name="Picture 2" descr="インタビューのハードルをゼロに 定性調査実績2,500件超* i-PORT voice">
            <a:extLst>
              <a:ext uri="{FF2B5EF4-FFF2-40B4-BE49-F238E27FC236}">
                <a16:creationId xmlns:a16="http://schemas.microsoft.com/office/drawing/2014/main" id="{CED13997-55D3-468B-4FFA-BD7A879C272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1232"/>
          <a:stretch/>
        </p:blipFill>
        <p:spPr bwMode="auto">
          <a:xfrm>
            <a:off x="322416" y="1786317"/>
            <a:ext cx="4480218" cy="794995"/>
          </a:xfrm>
          <a:prstGeom prst="rect">
            <a:avLst/>
          </a:prstGeom>
          <a:noFill/>
          <a:extLst>
            <a:ext uri="{909E8E84-426E-40DD-AFC4-6F175D3DCCD1}">
              <a14:hiddenFill xmlns:a14="http://schemas.microsoft.com/office/drawing/2010/main">
                <a:solidFill>
                  <a:srgbClr val="FFFFFF"/>
                </a:solidFill>
              </a14:hiddenFill>
            </a:ext>
          </a:extLst>
        </p:spPr>
      </p:pic>
      <p:sp>
        <p:nvSpPr>
          <p:cNvPr id="6" name="楕円 5">
            <a:extLst>
              <a:ext uri="{FF2B5EF4-FFF2-40B4-BE49-F238E27FC236}">
                <a16:creationId xmlns:a16="http://schemas.microsoft.com/office/drawing/2014/main" id="{6DC5DC47-2ABE-0C95-B166-B530B2EE1EE5}"/>
              </a:ext>
            </a:extLst>
          </p:cNvPr>
          <p:cNvSpPr/>
          <p:nvPr/>
        </p:nvSpPr>
        <p:spPr>
          <a:xfrm>
            <a:off x="3724177" y="4601856"/>
            <a:ext cx="1594709" cy="1594709"/>
          </a:xfrm>
          <a:prstGeom prst="ellipse">
            <a:avLst/>
          </a:prstGeom>
          <a:solidFill>
            <a:srgbClr val="9CC913"/>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楕円 6">
            <a:extLst>
              <a:ext uri="{FF2B5EF4-FFF2-40B4-BE49-F238E27FC236}">
                <a16:creationId xmlns:a16="http://schemas.microsoft.com/office/drawing/2014/main" id="{0CE917BD-6D6D-1D56-C387-BE49C4A7D7EC}"/>
              </a:ext>
            </a:extLst>
          </p:cNvPr>
          <p:cNvSpPr/>
          <p:nvPr/>
        </p:nvSpPr>
        <p:spPr>
          <a:xfrm>
            <a:off x="5344729" y="4601855"/>
            <a:ext cx="1594709" cy="1594709"/>
          </a:xfrm>
          <a:prstGeom prst="ellipse">
            <a:avLst/>
          </a:prstGeom>
          <a:solidFill>
            <a:srgbClr val="9CC913"/>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楕円 8">
            <a:extLst>
              <a:ext uri="{FF2B5EF4-FFF2-40B4-BE49-F238E27FC236}">
                <a16:creationId xmlns:a16="http://schemas.microsoft.com/office/drawing/2014/main" id="{41A0DC1C-3162-8E7C-35CF-FA8E183E2EBD}"/>
              </a:ext>
            </a:extLst>
          </p:cNvPr>
          <p:cNvSpPr/>
          <p:nvPr/>
        </p:nvSpPr>
        <p:spPr>
          <a:xfrm>
            <a:off x="6967382" y="4601856"/>
            <a:ext cx="1594709" cy="1594709"/>
          </a:xfrm>
          <a:prstGeom prst="ellipse">
            <a:avLst/>
          </a:prstGeom>
          <a:solidFill>
            <a:srgbClr val="9CC913"/>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6AC9FB46-5ADF-D764-543B-BE066F2CBA0C}"/>
              </a:ext>
            </a:extLst>
          </p:cNvPr>
          <p:cNvSpPr/>
          <p:nvPr/>
        </p:nvSpPr>
        <p:spPr>
          <a:xfrm>
            <a:off x="8587934" y="4601855"/>
            <a:ext cx="1594709" cy="1594709"/>
          </a:xfrm>
          <a:prstGeom prst="ellipse">
            <a:avLst/>
          </a:prstGeom>
          <a:solidFill>
            <a:srgbClr val="9CC913"/>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650DEEEE-A06E-E077-87FD-B3CF7562BB2E}"/>
              </a:ext>
            </a:extLst>
          </p:cNvPr>
          <p:cNvSpPr/>
          <p:nvPr/>
        </p:nvSpPr>
        <p:spPr>
          <a:xfrm>
            <a:off x="10209954" y="4601855"/>
            <a:ext cx="1594709" cy="1594709"/>
          </a:xfrm>
          <a:prstGeom prst="ellipse">
            <a:avLst/>
          </a:prstGeom>
          <a:solidFill>
            <a:srgbClr val="9CC913"/>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7" name="図 26">
            <a:extLst>
              <a:ext uri="{FF2B5EF4-FFF2-40B4-BE49-F238E27FC236}">
                <a16:creationId xmlns:a16="http://schemas.microsoft.com/office/drawing/2014/main" id="{799CFD96-3BBE-C8BD-2D61-22ECFB03437D}"/>
              </a:ext>
            </a:extLst>
          </p:cNvPr>
          <p:cNvPicPr>
            <a:picLocks noChangeAspect="1"/>
          </p:cNvPicPr>
          <p:nvPr/>
        </p:nvPicPr>
        <p:blipFill>
          <a:blip r:embed="rId6"/>
          <a:stretch>
            <a:fillRect/>
          </a:stretch>
        </p:blipFill>
        <p:spPr>
          <a:xfrm>
            <a:off x="3574267" y="2295971"/>
            <a:ext cx="9102117" cy="3853006"/>
          </a:xfrm>
          <a:prstGeom prst="rect">
            <a:avLst/>
          </a:prstGeom>
        </p:spPr>
      </p:pic>
    </p:spTree>
    <p:extLst>
      <p:ext uri="{BB962C8B-B14F-4D97-AF65-F5344CB8AC3E}">
        <p14:creationId xmlns:p14="http://schemas.microsoft.com/office/powerpoint/2010/main" val="18845420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 Word&#10;&#10;自動的に生成された説明">
            <a:extLst>
              <a:ext uri="{FF2B5EF4-FFF2-40B4-BE49-F238E27FC236}">
                <a16:creationId xmlns:a16="http://schemas.microsoft.com/office/drawing/2014/main" id="{EF9703BA-33EF-3946-4EBF-125ABC820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048"/>
            <a:ext cx="12192000" cy="6877048"/>
          </a:xfrm>
          <a:prstGeom prst="rect">
            <a:avLst/>
          </a:prstGeom>
        </p:spPr>
      </p:pic>
      <p:pic>
        <p:nvPicPr>
          <p:cNvPr id="12" name="図 11" descr="白いドレスを着た女性&#10;&#10;中程度の精度で自動的に生成された説明">
            <a:extLst>
              <a:ext uri="{FF2B5EF4-FFF2-40B4-BE49-F238E27FC236}">
                <a16:creationId xmlns:a16="http://schemas.microsoft.com/office/drawing/2014/main" id="{AFDB283E-7946-C850-58BF-CE71A7085891}"/>
              </a:ext>
            </a:extLst>
          </p:cNvPr>
          <p:cNvPicPr>
            <a:picLocks noChangeAspect="1"/>
          </p:cNvPicPr>
          <p:nvPr/>
        </p:nvPicPr>
        <p:blipFill rotWithShape="1">
          <a:blip r:embed="rId4">
            <a:extLst>
              <a:ext uri="{28A0092B-C50C-407E-A947-70E740481C1C}">
                <a14:useLocalDpi xmlns:a14="http://schemas.microsoft.com/office/drawing/2010/main" val="0"/>
              </a:ext>
            </a:extLst>
          </a:blip>
          <a:srcRect l="6409" t="3443" r="19008" b="24317"/>
          <a:stretch/>
        </p:blipFill>
        <p:spPr>
          <a:xfrm>
            <a:off x="-2781" y="1517660"/>
            <a:ext cx="6942219" cy="5248954"/>
          </a:xfrm>
          <a:prstGeom prst="rect">
            <a:avLst/>
          </a:prstGeom>
          <a:effectLst/>
        </p:spPr>
      </p:pic>
      <p:pic>
        <p:nvPicPr>
          <p:cNvPr id="16" name="図 15" descr="挿絵, 記号 が含まれている画像&#10;&#10;自動的に生成された説明">
            <a:extLst>
              <a:ext uri="{FF2B5EF4-FFF2-40B4-BE49-F238E27FC236}">
                <a16:creationId xmlns:a16="http://schemas.microsoft.com/office/drawing/2014/main" id="{E91BB21B-190F-83C9-C86B-1FA770A288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6241" y="1806923"/>
            <a:ext cx="4011460" cy="779205"/>
          </a:xfrm>
          <a:prstGeom prst="rect">
            <a:avLst/>
          </a:prstGeom>
        </p:spPr>
      </p:pic>
      <p:sp>
        <p:nvSpPr>
          <p:cNvPr id="2" name="正方形/長方形 7">
            <a:extLst>
              <a:ext uri="{FF2B5EF4-FFF2-40B4-BE49-F238E27FC236}">
                <a16:creationId xmlns:a16="http://schemas.microsoft.com/office/drawing/2014/main" id="{F84B2BE5-2260-47A7-B78E-6AB9739170DF}"/>
              </a:ext>
            </a:extLst>
          </p:cNvPr>
          <p:cNvSpPr>
            <a:spLocks noChangeArrowheads="1"/>
          </p:cNvSpPr>
          <p:nvPr/>
        </p:nvSpPr>
        <p:spPr bwMode="auto">
          <a:xfrm>
            <a:off x="546100" y="128875"/>
            <a:ext cx="5616575" cy="9541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9pPr>
          </a:lstStyle>
          <a:p>
            <a:pPr eaLnBrk="0" fontAlgn="base" hangingPunct="0">
              <a:spcBef>
                <a:spcPct val="0"/>
              </a:spcBef>
              <a:spcAft>
                <a:spcPct val="0"/>
              </a:spcAft>
              <a:defRPr/>
            </a:pP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調査会社開発</a:t>
            </a:r>
            <a:r>
              <a:rPr lang="ja-JP" altLang="en-US" sz="2000" b="0" dirty="0">
                <a:solidFill>
                  <a:prstClr val="white"/>
                </a:solidFill>
                <a:latin typeface="游明朝体 Pr6N R" panose="02020400000000000000" pitchFamily="18" charset="-128"/>
                <a:ea typeface="游明朝体 Pr6N R" panose="02020400000000000000" pitchFamily="18" charset="-128"/>
              </a:rPr>
              <a:t>システム</a:t>
            </a:r>
            <a:endPar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altLang="ja-JP"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チャットインタビューツール</a:t>
            </a:r>
            <a:r>
              <a:rPr lang="ja-JP" altLang="en-US" sz="1800" b="0" dirty="0">
                <a:solidFill>
                  <a:prstClr val="white"/>
                </a:solidFill>
                <a:latin typeface="游明朝体 Pr6N R" panose="02020400000000000000" pitchFamily="18" charset="-128"/>
                <a:ea typeface="游明朝体 Pr6N R" panose="02020400000000000000" pitchFamily="18" charset="-128"/>
              </a:rPr>
              <a:t>　</a:t>
            </a:r>
            <a:r>
              <a:rPr lang="ja-JP" altLang="en-US" b="0" dirty="0">
                <a:solidFill>
                  <a:prstClr val="white"/>
                </a:solidFill>
                <a:latin typeface="游明朝体 Pr6N R" panose="02020400000000000000" pitchFamily="18" charset="-128"/>
                <a:ea typeface="游明朝体 Pr6N R" panose="02020400000000000000" pitchFamily="18" charset="-128"/>
              </a:rPr>
              <a:t>ー　</a:t>
            </a:r>
            <a:r>
              <a:rPr kumimoji="1" lang="en-US" altLang="ja-JP" b="0" i="0" u="none" strike="noStrike" kern="1200" cap="none" normalizeH="0" baseline="0" noProof="0" dirty="0" err="1">
                <a:ln>
                  <a:noFill/>
                </a:ln>
                <a:solidFill>
                  <a:prstClr val="white"/>
                </a:solidFill>
                <a:effectLst/>
                <a:uLnTx/>
                <a:uFillTx/>
                <a:latin typeface="游明朝体 Pr6N R" panose="02020400000000000000" pitchFamily="18" charset="-128"/>
                <a:ea typeface="游明朝体 Pr6N R" panose="02020400000000000000" pitchFamily="18" charset="-128"/>
              </a:rPr>
              <a:t>i</a:t>
            </a:r>
            <a:r>
              <a:rPr kumimoji="1" lang="en-US" altLang="ja-JP"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-PORT chat</a:t>
            </a:r>
            <a:endParaRPr kumimoji="1" lang="ja-JP" altLang="en-US"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p:txBody>
      </p:sp>
      <p:sp>
        <p:nvSpPr>
          <p:cNvPr id="6" name="楕円 5">
            <a:extLst>
              <a:ext uri="{FF2B5EF4-FFF2-40B4-BE49-F238E27FC236}">
                <a16:creationId xmlns:a16="http://schemas.microsoft.com/office/drawing/2014/main" id="{6DC5DC47-2ABE-0C95-B166-B530B2EE1EE5}"/>
              </a:ext>
            </a:extLst>
          </p:cNvPr>
          <p:cNvSpPr/>
          <p:nvPr/>
        </p:nvSpPr>
        <p:spPr>
          <a:xfrm>
            <a:off x="3724177" y="4601856"/>
            <a:ext cx="1594709" cy="1594709"/>
          </a:xfrm>
          <a:prstGeom prst="ellipse">
            <a:avLst/>
          </a:prstGeom>
          <a:solidFill>
            <a:srgbClr val="FABE00"/>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7" name="楕円 6">
            <a:extLst>
              <a:ext uri="{FF2B5EF4-FFF2-40B4-BE49-F238E27FC236}">
                <a16:creationId xmlns:a16="http://schemas.microsoft.com/office/drawing/2014/main" id="{0CE917BD-6D6D-1D56-C387-BE49C4A7D7EC}"/>
              </a:ext>
            </a:extLst>
          </p:cNvPr>
          <p:cNvSpPr/>
          <p:nvPr/>
        </p:nvSpPr>
        <p:spPr>
          <a:xfrm>
            <a:off x="5344729" y="4601855"/>
            <a:ext cx="1594709" cy="1594709"/>
          </a:xfrm>
          <a:prstGeom prst="ellipse">
            <a:avLst/>
          </a:prstGeom>
          <a:solidFill>
            <a:srgbClr val="FABE00"/>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9" name="楕円 8">
            <a:extLst>
              <a:ext uri="{FF2B5EF4-FFF2-40B4-BE49-F238E27FC236}">
                <a16:creationId xmlns:a16="http://schemas.microsoft.com/office/drawing/2014/main" id="{41A0DC1C-3162-8E7C-35CF-FA8E183E2EBD}"/>
              </a:ext>
            </a:extLst>
          </p:cNvPr>
          <p:cNvSpPr/>
          <p:nvPr/>
        </p:nvSpPr>
        <p:spPr>
          <a:xfrm>
            <a:off x="6967382" y="4601856"/>
            <a:ext cx="1594709" cy="1594709"/>
          </a:xfrm>
          <a:prstGeom prst="ellipse">
            <a:avLst/>
          </a:prstGeom>
          <a:solidFill>
            <a:srgbClr val="FABE00"/>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1" name="楕円 10">
            <a:extLst>
              <a:ext uri="{FF2B5EF4-FFF2-40B4-BE49-F238E27FC236}">
                <a16:creationId xmlns:a16="http://schemas.microsoft.com/office/drawing/2014/main" id="{6AC9FB46-5ADF-D764-543B-BE066F2CBA0C}"/>
              </a:ext>
            </a:extLst>
          </p:cNvPr>
          <p:cNvSpPr/>
          <p:nvPr/>
        </p:nvSpPr>
        <p:spPr>
          <a:xfrm>
            <a:off x="8587934" y="4601855"/>
            <a:ext cx="1594709" cy="1594709"/>
          </a:xfrm>
          <a:prstGeom prst="ellipse">
            <a:avLst/>
          </a:prstGeom>
          <a:solidFill>
            <a:srgbClr val="FABE00"/>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sp>
        <p:nvSpPr>
          <p:cNvPr id="14" name="楕円 13">
            <a:extLst>
              <a:ext uri="{FF2B5EF4-FFF2-40B4-BE49-F238E27FC236}">
                <a16:creationId xmlns:a16="http://schemas.microsoft.com/office/drawing/2014/main" id="{650DEEEE-A06E-E077-87FD-B3CF7562BB2E}"/>
              </a:ext>
            </a:extLst>
          </p:cNvPr>
          <p:cNvSpPr/>
          <p:nvPr/>
        </p:nvSpPr>
        <p:spPr>
          <a:xfrm>
            <a:off x="10209954" y="4601855"/>
            <a:ext cx="1594709" cy="1594709"/>
          </a:xfrm>
          <a:prstGeom prst="ellipse">
            <a:avLst/>
          </a:prstGeom>
          <a:solidFill>
            <a:srgbClr val="FABE00"/>
          </a:solidFill>
          <a:ln w="5715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bg1"/>
              </a:solidFill>
            </a:endParaRPr>
          </a:p>
        </p:txBody>
      </p:sp>
      <p:pic>
        <p:nvPicPr>
          <p:cNvPr id="35" name="図 34">
            <a:extLst>
              <a:ext uri="{FF2B5EF4-FFF2-40B4-BE49-F238E27FC236}">
                <a16:creationId xmlns:a16="http://schemas.microsoft.com/office/drawing/2014/main" id="{435FA922-229F-B4A3-36C0-1647511A1599}"/>
              </a:ext>
            </a:extLst>
          </p:cNvPr>
          <p:cNvPicPr>
            <a:picLocks noChangeAspect="1"/>
          </p:cNvPicPr>
          <p:nvPr/>
        </p:nvPicPr>
        <p:blipFill>
          <a:blip r:embed="rId6"/>
          <a:stretch>
            <a:fillRect/>
          </a:stretch>
        </p:blipFill>
        <p:spPr>
          <a:xfrm>
            <a:off x="3581623" y="2305458"/>
            <a:ext cx="9102117" cy="3853006"/>
          </a:xfrm>
          <a:prstGeom prst="rect">
            <a:avLst/>
          </a:prstGeom>
        </p:spPr>
      </p:pic>
    </p:spTree>
    <p:extLst>
      <p:ext uri="{BB962C8B-B14F-4D97-AF65-F5344CB8AC3E}">
        <p14:creationId xmlns:p14="http://schemas.microsoft.com/office/powerpoint/2010/main" val="28555715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8A84A-DC70-8C48-190E-54144E69F7D1}"/>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835212FE-9583-CEE5-5B6F-D4B874B0FAC3}"/>
              </a:ext>
            </a:extLst>
          </p:cNvPr>
          <p:cNvSpPr txBox="1"/>
          <p:nvPr/>
        </p:nvSpPr>
        <p:spPr>
          <a:xfrm>
            <a:off x="570523" y="141305"/>
            <a:ext cx="8451557" cy="369332"/>
          </a:xfrm>
          <a:prstGeom prst="rect">
            <a:avLst/>
          </a:prstGeom>
          <a:noFill/>
        </p:spPr>
        <p:txBody>
          <a:bodyPr wrap="square" rtlCol="0">
            <a:spAutoFit/>
          </a:bodyPr>
          <a:lstStyle/>
          <a:p>
            <a:r>
              <a:rPr kumimoji="1" lang="ja-JP" altLang="en-US" dirty="0">
                <a:solidFill>
                  <a:schemeClr val="bg1"/>
                </a:solidFill>
                <a:latin typeface="游明朝体 Pr6N R" panose="02020400000000000000" pitchFamily="18" charset="-128"/>
                <a:ea typeface="游明朝体 Pr6N R" panose="02020400000000000000" pitchFamily="18" charset="-128"/>
              </a:rPr>
              <a:t>会社概要</a:t>
            </a:r>
          </a:p>
        </p:txBody>
      </p:sp>
      <p:sp>
        <p:nvSpPr>
          <p:cNvPr id="5" name="テキスト ボックス 4">
            <a:extLst>
              <a:ext uri="{FF2B5EF4-FFF2-40B4-BE49-F238E27FC236}">
                <a16:creationId xmlns:a16="http://schemas.microsoft.com/office/drawing/2014/main" id="{C0CCE872-C32E-5AE5-A2C9-F55A1D123E08}"/>
              </a:ext>
            </a:extLst>
          </p:cNvPr>
          <p:cNvSpPr txBox="1"/>
          <p:nvPr/>
        </p:nvSpPr>
        <p:spPr>
          <a:xfrm>
            <a:off x="948755" y="1845907"/>
            <a:ext cx="8474542" cy="4229363"/>
          </a:xfrm>
          <a:prstGeom prst="rect">
            <a:avLst/>
          </a:prstGeom>
          <a:noFill/>
        </p:spPr>
        <p:txBody>
          <a:bodyPr wrap="square" rtlCol="0">
            <a:spAutoFit/>
          </a:bodyPr>
          <a:lstStyle/>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所在地　　　　・本社</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a:t>
            </a:r>
            <a:r>
              <a:rPr kumimoji="1" lang="en-US" altLang="ja-JP" sz="750" dirty="0">
                <a:latin typeface="游明朝体 Pr6N R" panose="02020400000000000000" pitchFamily="18" charset="-128"/>
                <a:ea typeface="游明朝体 Pr6N R" panose="02020400000000000000" pitchFamily="18" charset="-128"/>
              </a:rPr>
              <a:t>150-0011</a:t>
            </a:r>
            <a:r>
              <a:rPr kumimoji="1" lang="ja-JP" altLang="en-US" sz="750" dirty="0">
                <a:latin typeface="游明朝体 Pr6N R" panose="02020400000000000000" pitchFamily="18" charset="-128"/>
                <a:ea typeface="游明朝体 Pr6N R" panose="02020400000000000000" pitchFamily="18" charset="-128"/>
              </a:rPr>
              <a:t>　東京都渋谷区東</a:t>
            </a:r>
            <a:r>
              <a:rPr kumimoji="1" lang="en-US" altLang="ja-JP" sz="750" dirty="0">
                <a:latin typeface="游明朝体 Pr6N R" panose="02020400000000000000" pitchFamily="18" charset="-128"/>
                <a:ea typeface="游明朝体 Pr6N R" panose="02020400000000000000" pitchFamily="18" charset="-128"/>
              </a:rPr>
              <a:t>1-32-12 </a:t>
            </a:r>
            <a:r>
              <a:rPr kumimoji="1" lang="ja-JP" altLang="en-US" sz="750" dirty="0">
                <a:latin typeface="游明朝体 Pr6N R" panose="02020400000000000000" pitchFamily="18" charset="-128"/>
                <a:ea typeface="游明朝体 Pr6N R" panose="02020400000000000000" pitchFamily="18" charset="-128"/>
              </a:rPr>
              <a:t>渋谷プロパティータワー</a:t>
            </a:r>
            <a:r>
              <a:rPr kumimoji="1" lang="en-US" altLang="ja-JP" sz="750" dirty="0">
                <a:latin typeface="游明朝体 Pr6N R" panose="02020400000000000000" pitchFamily="18" charset="-128"/>
                <a:ea typeface="游明朝体 Pr6N R" panose="02020400000000000000" pitchFamily="18" charset="-128"/>
              </a:rPr>
              <a:t>4</a:t>
            </a:r>
            <a:r>
              <a:rPr kumimoji="1" lang="ja-JP" altLang="en-US" sz="750" dirty="0">
                <a:latin typeface="游明朝体 Pr6N R" panose="02020400000000000000" pitchFamily="18" charset="-128"/>
                <a:ea typeface="游明朝体 Pr6N R" panose="02020400000000000000" pitchFamily="18" charset="-128"/>
              </a:rPr>
              <a:t>階　</a:t>
            </a:r>
            <a:r>
              <a:rPr kumimoji="1" lang="en-US" altLang="ja-JP" sz="750" dirty="0">
                <a:latin typeface="游明朝体 Pr6N R" panose="02020400000000000000" pitchFamily="18" charset="-128"/>
                <a:ea typeface="游明朝体 Pr6N R" panose="02020400000000000000" pitchFamily="18" charset="-128"/>
              </a:rPr>
              <a:t>TEL</a:t>
            </a:r>
            <a:r>
              <a:rPr kumimoji="1" lang="ja-JP" altLang="en-US" sz="750" dirty="0">
                <a:latin typeface="游明朝体 Pr6N R" panose="02020400000000000000" pitchFamily="18" charset="-128"/>
                <a:ea typeface="游明朝体 Pr6N R" panose="02020400000000000000" pitchFamily="18" charset="-128"/>
              </a:rPr>
              <a:t>：</a:t>
            </a:r>
            <a:r>
              <a:rPr kumimoji="1" lang="en-US" altLang="ja-JP" sz="750" dirty="0">
                <a:latin typeface="游明朝体 Pr6N R" panose="02020400000000000000" pitchFamily="18" charset="-128"/>
                <a:ea typeface="游明朝体 Pr6N R" panose="02020400000000000000" pitchFamily="18" charset="-128"/>
              </a:rPr>
              <a:t>03-5468-5101</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・八戸事業所：実査部</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a:t>
            </a:r>
            <a:r>
              <a:rPr kumimoji="1" lang="en-US" altLang="ja-JP" sz="750" dirty="0">
                <a:latin typeface="游明朝体 Pr6N R" panose="02020400000000000000" pitchFamily="18" charset="-128"/>
                <a:ea typeface="游明朝体 Pr6N R" panose="02020400000000000000" pitchFamily="18" charset="-128"/>
              </a:rPr>
              <a:t>031-0032</a:t>
            </a:r>
            <a:r>
              <a:rPr kumimoji="1" lang="ja-JP" altLang="en-US" sz="750" dirty="0">
                <a:latin typeface="游明朝体 Pr6N R" panose="02020400000000000000" pitchFamily="18" charset="-128"/>
                <a:ea typeface="游明朝体 Pr6N R" panose="02020400000000000000" pitchFamily="18" charset="-128"/>
              </a:rPr>
              <a:t>　青森県八戸市大字三日町</a:t>
            </a:r>
            <a:r>
              <a:rPr kumimoji="1" lang="en-US" altLang="ja-JP" sz="750" dirty="0">
                <a:latin typeface="游明朝体 Pr6N R" panose="02020400000000000000" pitchFamily="18" charset="-128"/>
                <a:ea typeface="游明朝体 Pr6N R" panose="02020400000000000000" pitchFamily="18" charset="-128"/>
              </a:rPr>
              <a:t>2 </a:t>
            </a:r>
            <a:r>
              <a:rPr kumimoji="1" lang="ja-JP" altLang="en-US" sz="750" dirty="0">
                <a:latin typeface="游明朝体 Pr6N R" panose="02020400000000000000" pitchFamily="18" charset="-128"/>
                <a:ea typeface="游明朝体 Pr6N R" panose="02020400000000000000" pitchFamily="18" charset="-128"/>
              </a:rPr>
              <a:t>明治安田生命八戸ビル</a:t>
            </a:r>
            <a:r>
              <a:rPr kumimoji="1" lang="en-US" altLang="ja-JP" sz="750" dirty="0">
                <a:latin typeface="游明朝体 Pr6N R" panose="02020400000000000000" pitchFamily="18" charset="-128"/>
                <a:ea typeface="游明朝体 Pr6N R" panose="02020400000000000000" pitchFamily="18" charset="-128"/>
              </a:rPr>
              <a:t>8</a:t>
            </a:r>
            <a:r>
              <a:rPr kumimoji="1" lang="ja-JP" altLang="en-US" sz="750" dirty="0">
                <a:latin typeface="游明朝体 Pr6N R" panose="02020400000000000000" pitchFamily="18" charset="-128"/>
                <a:ea typeface="游明朝体 Pr6N R" panose="02020400000000000000" pitchFamily="18" charset="-128"/>
              </a:rPr>
              <a:t>階　</a:t>
            </a:r>
            <a:r>
              <a:rPr kumimoji="1" lang="en-US" altLang="ja-JP" sz="750" dirty="0">
                <a:latin typeface="游明朝体 Pr6N R" panose="02020400000000000000" pitchFamily="18" charset="-128"/>
                <a:ea typeface="游明朝体 Pr6N R" panose="02020400000000000000" pitchFamily="18" charset="-128"/>
              </a:rPr>
              <a:t>TEL</a:t>
            </a:r>
            <a:r>
              <a:rPr kumimoji="1" lang="ja-JP" altLang="en-US" sz="750" dirty="0">
                <a:latin typeface="游明朝体 Pr6N R" panose="02020400000000000000" pitchFamily="18" charset="-128"/>
                <a:ea typeface="游明朝体 Pr6N R" panose="02020400000000000000" pitchFamily="18" charset="-128"/>
              </a:rPr>
              <a:t>：</a:t>
            </a:r>
            <a:r>
              <a:rPr kumimoji="1" lang="en-US" altLang="ja-JP" sz="750" dirty="0">
                <a:latin typeface="游明朝体 Pr6N R" panose="02020400000000000000" pitchFamily="18" charset="-128"/>
                <a:ea typeface="游明朝体 Pr6N R" panose="02020400000000000000" pitchFamily="18" charset="-128"/>
              </a:rPr>
              <a:t>0178-20-8638</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・大阪事業所：営業部</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a:t>
            </a:r>
            <a:r>
              <a:rPr kumimoji="1" lang="en-US" altLang="ja-JP" sz="750" dirty="0">
                <a:latin typeface="游明朝体 Pr6N R" panose="02020400000000000000" pitchFamily="18" charset="-128"/>
                <a:ea typeface="游明朝体 Pr6N R" panose="02020400000000000000" pitchFamily="18" charset="-128"/>
              </a:rPr>
              <a:t>541-0047</a:t>
            </a:r>
            <a:r>
              <a:rPr kumimoji="1" lang="ja-JP" altLang="en-US" sz="750" dirty="0">
                <a:latin typeface="游明朝体 Pr6N R" panose="02020400000000000000" pitchFamily="18" charset="-128"/>
                <a:ea typeface="游明朝体 Pr6N R" panose="02020400000000000000" pitchFamily="18" charset="-128"/>
              </a:rPr>
              <a:t>　大阪府大阪市中央区淡路町</a:t>
            </a:r>
            <a:r>
              <a:rPr kumimoji="1" lang="en-US" altLang="ja-JP" sz="750" dirty="0">
                <a:latin typeface="游明朝体 Pr6N R" panose="02020400000000000000" pitchFamily="18" charset="-128"/>
                <a:ea typeface="游明朝体 Pr6N R" panose="02020400000000000000" pitchFamily="18" charset="-128"/>
              </a:rPr>
              <a:t>4-3-5 FPG links MIDOSUJI 9F</a:t>
            </a:r>
            <a:r>
              <a:rPr kumimoji="1" lang="ja-JP" altLang="en-US" sz="750" dirty="0">
                <a:latin typeface="游明朝体 Pr6N R" panose="02020400000000000000" pitchFamily="18" charset="-128"/>
                <a:ea typeface="游明朝体 Pr6N R" panose="02020400000000000000" pitchFamily="18" charset="-128"/>
              </a:rPr>
              <a:t>　</a:t>
            </a:r>
            <a:r>
              <a:rPr kumimoji="1" lang="en-US" altLang="ja-JP" sz="750" dirty="0">
                <a:latin typeface="游明朝体 Pr6N R" panose="02020400000000000000" pitchFamily="18" charset="-128"/>
                <a:ea typeface="游明朝体 Pr6N R" panose="02020400000000000000" pitchFamily="18" charset="-128"/>
              </a:rPr>
              <a:t>TEL</a:t>
            </a:r>
            <a:r>
              <a:rPr kumimoji="1" lang="ja-JP" altLang="en-US" sz="750" dirty="0">
                <a:latin typeface="游明朝体 Pr6N R" panose="02020400000000000000" pitchFamily="18" charset="-128"/>
                <a:ea typeface="游明朝体 Pr6N R" panose="02020400000000000000" pitchFamily="18" charset="-128"/>
              </a:rPr>
              <a:t>：</a:t>
            </a:r>
            <a:r>
              <a:rPr kumimoji="1" lang="en-US" altLang="ja-JP" sz="750" dirty="0">
                <a:latin typeface="游明朝体 Pr6N R" panose="02020400000000000000" pitchFamily="18" charset="-128"/>
                <a:ea typeface="游明朝体 Pr6N R" panose="02020400000000000000" pitchFamily="18" charset="-128"/>
              </a:rPr>
              <a:t>06-6809-3457</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・福岡事業所：営業部・実査部</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a:t>
            </a:r>
            <a:r>
              <a:rPr kumimoji="1" lang="en-US" altLang="ja-JP" sz="750" dirty="0">
                <a:latin typeface="游明朝体 Pr6N R" panose="02020400000000000000" pitchFamily="18" charset="-128"/>
                <a:ea typeface="游明朝体 Pr6N R" panose="02020400000000000000" pitchFamily="18" charset="-128"/>
              </a:rPr>
              <a:t>810-0041</a:t>
            </a:r>
            <a:r>
              <a:rPr kumimoji="1" lang="ja-JP" altLang="en-US" sz="750" dirty="0">
                <a:latin typeface="游明朝体 Pr6N R" panose="02020400000000000000" pitchFamily="18" charset="-128"/>
                <a:ea typeface="游明朝体 Pr6N R" panose="02020400000000000000" pitchFamily="18" charset="-128"/>
              </a:rPr>
              <a:t>　福岡県福岡市中央区大名</a:t>
            </a:r>
            <a:r>
              <a:rPr kumimoji="1" lang="en-US" altLang="ja-JP" sz="750" dirty="0">
                <a:latin typeface="游明朝体 Pr6N R" panose="02020400000000000000" pitchFamily="18" charset="-128"/>
                <a:ea typeface="游明朝体 Pr6N R" panose="02020400000000000000" pitchFamily="18" charset="-128"/>
              </a:rPr>
              <a:t>1-8-10 </a:t>
            </a:r>
            <a:r>
              <a:rPr kumimoji="1" lang="ja-JP" altLang="en-US" sz="750" dirty="0">
                <a:latin typeface="游明朝体 Pr6N R" panose="02020400000000000000" pitchFamily="18" charset="-128"/>
                <a:ea typeface="游明朝体 Pr6N R" panose="02020400000000000000" pitchFamily="18" charset="-128"/>
              </a:rPr>
              <a:t>福岡安藤ハザマビル</a:t>
            </a:r>
            <a:r>
              <a:rPr kumimoji="1" lang="en-US" altLang="ja-JP" sz="750" dirty="0">
                <a:latin typeface="游明朝体 Pr6N R" panose="02020400000000000000" pitchFamily="18" charset="-128"/>
                <a:ea typeface="游明朝体 Pr6N R" panose="02020400000000000000" pitchFamily="18" charset="-128"/>
              </a:rPr>
              <a:t>6</a:t>
            </a:r>
            <a:r>
              <a:rPr kumimoji="1" lang="ja-JP" altLang="en-US" sz="750" dirty="0">
                <a:latin typeface="游明朝体 Pr6N R" panose="02020400000000000000" pitchFamily="18" charset="-128"/>
                <a:ea typeface="游明朝体 Pr6N R" panose="02020400000000000000" pitchFamily="18" charset="-128"/>
              </a:rPr>
              <a:t>階　</a:t>
            </a:r>
            <a:r>
              <a:rPr kumimoji="1" lang="en-US" altLang="ja-JP" sz="750" dirty="0">
                <a:latin typeface="游明朝体 Pr6N R" panose="02020400000000000000" pitchFamily="18" charset="-128"/>
                <a:ea typeface="游明朝体 Pr6N R" panose="02020400000000000000" pitchFamily="18" charset="-128"/>
              </a:rPr>
              <a:t>TEL</a:t>
            </a:r>
            <a:r>
              <a:rPr kumimoji="1" lang="ja-JP" altLang="en-US" sz="750" dirty="0">
                <a:latin typeface="游明朝体 Pr6N R" panose="02020400000000000000" pitchFamily="18" charset="-128"/>
                <a:ea typeface="游明朝体 Pr6N R" panose="02020400000000000000" pitchFamily="18" charset="-128"/>
              </a:rPr>
              <a:t>：</a:t>
            </a:r>
            <a:r>
              <a:rPr kumimoji="1" lang="en-US" altLang="ja-JP" sz="750" dirty="0">
                <a:latin typeface="游明朝体 Pr6N R" panose="02020400000000000000" pitchFamily="18" charset="-128"/>
                <a:ea typeface="游明朝体 Pr6N R" panose="02020400000000000000" pitchFamily="18" charset="-128"/>
              </a:rPr>
              <a:t>050-5306-7274</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・横浜事業所：営業部・実査部</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a:t>
            </a:r>
            <a:r>
              <a:rPr kumimoji="1" lang="en-US" altLang="ja-JP" sz="750" dirty="0">
                <a:latin typeface="游明朝体 Pr6N R" panose="02020400000000000000" pitchFamily="18" charset="-128"/>
                <a:ea typeface="游明朝体 Pr6N R" panose="02020400000000000000" pitchFamily="18" charset="-128"/>
              </a:rPr>
              <a:t>231-0023</a:t>
            </a:r>
            <a:r>
              <a:rPr kumimoji="1" lang="ja-JP" altLang="en-US" sz="750" dirty="0">
                <a:latin typeface="游明朝体 Pr6N R" panose="02020400000000000000" pitchFamily="18" charset="-128"/>
                <a:ea typeface="游明朝体 Pr6N R" panose="02020400000000000000" pitchFamily="18" charset="-128"/>
              </a:rPr>
              <a:t>　神奈川県横浜市中区山下町</a:t>
            </a:r>
            <a:r>
              <a:rPr kumimoji="1" lang="en-US" altLang="ja-JP" sz="750" dirty="0">
                <a:latin typeface="游明朝体 Pr6N R" panose="02020400000000000000" pitchFamily="18" charset="-128"/>
                <a:ea typeface="游明朝体 Pr6N R" panose="02020400000000000000" pitchFamily="18" charset="-128"/>
              </a:rPr>
              <a:t>207-2 </a:t>
            </a:r>
            <a:r>
              <a:rPr kumimoji="1" lang="ja-JP" altLang="en-US" sz="750" dirty="0">
                <a:latin typeface="游明朝体 Pr6N R" panose="02020400000000000000" pitchFamily="18" charset="-128"/>
                <a:ea typeface="游明朝体 Pr6N R" panose="02020400000000000000" pitchFamily="18" charset="-128"/>
              </a:rPr>
              <a:t>関内</a:t>
            </a:r>
            <a:r>
              <a:rPr kumimoji="1" lang="en-US" altLang="ja-JP" sz="750" dirty="0">
                <a:latin typeface="游明朝体 Pr6N R" panose="02020400000000000000" pitchFamily="18" charset="-128"/>
                <a:ea typeface="游明朝体 Pr6N R" panose="02020400000000000000" pitchFamily="18" charset="-128"/>
              </a:rPr>
              <a:t>JS</a:t>
            </a:r>
            <a:r>
              <a:rPr kumimoji="1" lang="ja-JP" altLang="en-US" sz="750" dirty="0">
                <a:latin typeface="游明朝体 Pr6N R" panose="02020400000000000000" pitchFamily="18" charset="-128"/>
                <a:ea typeface="游明朝体 Pr6N R" panose="02020400000000000000" pitchFamily="18" charset="-128"/>
              </a:rPr>
              <a:t>ビル</a:t>
            </a:r>
            <a:r>
              <a:rPr kumimoji="1" lang="en-US" altLang="ja-JP" sz="750" dirty="0">
                <a:latin typeface="游明朝体 Pr6N R" panose="02020400000000000000" pitchFamily="18" charset="-128"/>
                <a:ea typeface="游明朝体 Pr6N R" panose="02020400000000000000" pitchFamily="18" charset="-128"/>
              </a:rPr>
              <a:t>2</a:t>
            </a:r>
            <a:r>
              <a:rPr kumimoji="1" lang="ja-JP" altLang="en-US" sz="750" dirty="0">
                <a:latin typeface="游明朝体 Pr6N R" panose="02020400000000000000" pitchFamily="18" charset="-128"/>
                <a:ea typeface="游明朝体 Pr6N R" panose="02020400000000000000" pitchFamily="18" charset="-128"/>
              </a:rPr>
              <a:t>階　</a:t>
            </a:r>
            <a:r>
              <a:rPr kumimoji="1" lang="en-US" altLang="ja-JP" sz="750" dirty="0">
                <a:latin typeface="游明朝体 Pr6N R" panose="02020400000000000000" pitchFamily="18" charset="-128"/>
                <a:ea typeface="游明朝体 Pr6N R" panose="02020400000000000000" pitchFamily="18" charset="-128"/>
              </a:rPr>
              <a:t>TEL</a:t>
            </a:r>
            <a:r>
              <a:rPr kumimoji="1" lang="ja-JP" altLang="en-US" sz="750" dirty="0">
                <a:latin typeface="游明朝体 Pr6N R" panose="02020400000000000000" pitchFamily="18" charset="-128"/>
                <a:ea typeface="游明朝体 Pr6N R" panose="02020400000000000000" pitchFamily="18" charset="-128"/>
              </a:rPr>
              <a:t>：</a:t>
            </a:r>
            <a:r>
              <a:rPr kumimoji="1" lang="en-US" altLang="ja-JP" sz="750" dirty="0">
                <a:latin typeface="游明朝体 Pr6N R" panose="02020400000000000000" pitchFamily="18" charset="-128"/>
                <a:ea typeface="游明朝体 Pr6N R" panose="02020400000000000000" pitchFamily="18" charset="-128"/>
              </a:rPr>
              <a:t>045-225-9063</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・長岡事業所：実査部</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a:t>
            </a:r>
            <a:r>
              <a:rPr kumimoji="1" lang="en-US" altLang="ja-JP" sz="750" dirty="0">
                <a:latin typeface="游明朝体 Pr6N R" panose="02020400000000000000" pitchFamily="18" charset="-128"/>
                <a:ea typeface="游明朝体 Pr6N R" panose="02020400000000000000" pitchFamily="18" charset="-128"/>
              </a:rPr>
              <a:t>940-0033</a:t>
            </a:r>
            <a:r>
              <a:rPr kumimoji="1" lang="ja-JP" altLang="en-US" sz="750" dirty="0">
                <a:latin typeface="游明朝体 Pr6N R" panose="02020400000000000000" pitchFamily="18" charset="-128"/>
                <a:ea typeface="游明朝体 Pr6N R" panose="02020400000000000000" pitchFamily="18" charset="-128"/>
              </a:rPr>
              <a:t>　新潟県長岡市今朝白</a:t>
            </a:r>
            <a:r>
              <a:rPr kumimoji="1" lang="en-US" altLang="ja-JP" sz="750" dirty="0">
                <a:latin typeface="游明朝体 Pr6N R" panose="02020400000000000000" pitchFamily="18" charset="-128"/>
                <a:ea typeface="游明朝体 Pr6N R" panose="02020400000000000000" pitchFamily="18" charset="-128"/>
              </a:rPr>
              <a:t>1-8-18</a:t>
            </a:r>
            <a:r>
              <a:rPr kumimoji="1" lang="ja-JP" altLang="en-US" sz="750" dirty="0">
                <a:latin typeface="游明朝体 Pr6N R" panose="02020400000000000000" pitchFamily="18" charset="-128"/>
                <a:ea typeface="游明朝体 Pr6N R" panose="02020400000000000000" pitchFamily="18" charset="-128"/>
              </a:rPr>
              <a:t>長岡</a:t>
            </a:r>
            <a:r>
              <a:rPr kumimoji="1" lang="en-US" altLang="ja-JP" sz="750" dirty="0">
                <a:latin typeface="游明朝体 Pr6N R" panose="02020400000000000000" pitchFamily="18" charset="-128"/>
                <a:ea typeface="游明朝体 Pr6N R" panose="02020400000000000000" pitchFamily="18" charset="-128"/>
              </a:rPr>
              <a:t>DN</a:t>
            </a:r>
            <a:r>
              <a:rPr kumimoji="1" lang="ja-JP" altLang="en-US" sz="750" dirty="0">
                <a:latin typeface="游明朝体 Pr6N R" panose="02020400000000000000" pitchFamily="18" charset="-128"/>
                <a:ea typeface="游明朝体 Pr6N R" panose="02020400000000000000" pitchFamily="18" charset="-128"/>
              </a:rPr>
              <a:t>ビル</a:t>
            </a:r>
            <a:r>
              <a:rPr kumimoji="1" lang="en-US" altLang="ja-JP" sz="750" dirty="0">
                <a:latin typeface="游明朝体 Pr6N R" panose="02020400000000000000" pitchFamily="18" charset="-128"/>
                <a:ea typeface="游明朝体 Pr6N R" panose="02020400000000000000" pitchFamily="18" charset="-128"/>
              </a:rPr>
              <a:t>9</a:t>
            </a:r>
            <a:r>
              <a:rPr kumimoji="1" lang="ja-JP" altLang="en-US" sz="750" dirty="0">
                <a:latin typeface="游明朝体 Pr6N R" panose="02020400000000000000" pitchFamily="18" charset="-128"/>
                <a:ea typeface="游明朝体 Pr6N R" panose="02020400000000000000" pitchFamily="18" charset="-128"/>
              </a:rPr>
              <a:t>階　</a:t>
            </a:r>
            <a:r>
              <a:rPr kumimoji="1" lang="en-US" altLang="ja-JP" sz="750" dirty="0">
                <a:latin typeface="游明朝体 Pr6N R" panose="02020400000000000000" pitchFamily="18" charset="-128"/>
                <a:ea typeface="游明朝体 Pr6N R" panose="02020400000000000000" pitchFamily="18" charset="-128"/>
              </a:rPr>
              <a:t>TEL</a:t>
            </a:r>
            <a:r>
              <a:rPr kumimoji="1" lang="ja-JP" altLang="en-US" sz="750" dirty="0">
                <a:latin typeface="游明朝体 Pr6N R" panose="02020400000000000000" pitchFamily="18" charset="-128"/>
                <a:ea typeface="游明朝体 Pr6N R" panose="02020400000000000000" pitchFamily="18" charset="-128"/>
              </a:rPr>
              <a:t>：</a:t>
            </a:r>
            <a:r>
              <a:rPr kumimoji="1" lang="en-US" altLang="ja-JP" sz="750" dirty="0">
                <a:latin typeface="游明朝体 Pr6N R" panose="02020400000000000000" pitchFamily="18" charset="-128"/>
                <a:ea typeface="游明朝体 Pr6N R" panose="02020400000000000000" pitchFamily="18" charset="-128"/>
              </a:rPr>
              <a:t>0258-86-4381</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・中目黒事業所：実査部</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a:t>
            </a:r>
            <a:r>
              <a:rPr kumimoji="1" lang="en-US" altLang="ja-JP" sz="750" dirty="0">
                <a:latin typeface="游明朝体 Pr6N R" panose="02020400000000000000" pitchFamily="18" charset="-128"/>
                <a:ea typeface="游明朝体 Pr6N R" panose="02020400000000000000" pitchFamily="18" charset="-128"/>
              </a:rPr>
              <a:t>153-0043</a:t>
            </a:r>
            <a:r>
              <a:rPr kumimoji="1" lang="ja-JP" altLang="en-US" sz="750" dirty="0">
                <a:latin typeface="游明朝体 Pr6N R" panose="02020400000000000000" pitchFamily="18" charset="-128"/>
                <a:ea typeface="游明朝体 Pr6N R" panose="02020400000000000000" pitchFamily="18" charset="-128"/>
              </a:rPr>
              <a:t>　東京都目黒区東山</a:t>
            </a:r>
            <a:r>
              <a:rPr kumimoji="1" lang="en-US" altLang="ja-JP" sz="750" dirty="0">
                <a:latin typeface="游明朝体 Pr6N R" panose="02020400000000000000" pitchFamily="18" charset="-128"/>
                <a:ea typeface="游明朝体 Pr6N R" panose="02020400000000000000" pitchFamily="18" charset="-128"/>
              </a:rPr>
              <a:t>1-6-2 TPR</a:t>
            </a:r>
            <a:r>
              <a:rPr kumimoji="1" lang="ja-JP" altLang="en-US" sz="750" dirty="0">
                <a:latin typeface="游明朝体 Pr6N R" panose="02020400000000000000" pitchFamily="18" charset="-128"/>
                <a:ea typeface="游明朝体 Pr6N R" panose="02020400000000000000" pitchFamily="18" charset="-128"/>
              </a:rPr>
              <a:t>中目黒ビル</a:t>
            </a:r>
            <a:r>
              <a:rPr kumimoji="1" lang="en-US" altLang="ja-JP" sz="750" dirty="0">
                <a:latin typeface="游明朝体 Pr6N R" panose="02020400000000000000" pitchFamily="18" charset="-128"/>
                <a:ea typeface="游明朝体 Pr6N R" panose="02020400000000000000" pitchFamily="18" charset="-128"/>
              </a:rPr>
              <a:t>3</a:t>
            </a:r>
            <a:r>
              <a:rPr kumimoji="1" lang="ja-JP" altLang="en-US" sz="750" dirty="0">
                <a:latin typeface="游明朝体 Pr6N R" panose="02020400000000000000" pitchFamily="18" charset="-128"/>
                <a:ea typeface="游明朝体 Pr6N R" panose="02020400000000000000" pitchFamily="18" charset="-128"/>
              </a:rPr>
              <a:t>階　</a:t>
            </a:r>
            <a:r>
              <a:rPr kumimoji="1" lang="en-US" altLang="ja-JP" sz="750" dirty="0">
                <a:latin typeface="游明朝体 Pr6N R" panose="02020400000000000000" pitchFamily="18" charset="-128"/>
                <a:ea typeface="游明朝体 Pr6N R" panose="02020400000000000000" pitchFamily="18" charset="-128"/>
              </a:rPr>
              <a:t>TEL</a:t>
            </a:r>
            <a:r>
              <a:rPr kumimoji="1" lang="ja-JP" altLang="en-US" sz="750" dirty="0">
                <a:latin typeface="游明朝体 Pr6N R" panose="02020400000000000000" pitchFamily="18" charset="-128"/>
                <a:ea typeface="游明朝体 Pr6N R" panose="02020400000000000000" pitchFamily="18" charset="-128"/>
              </a:rPr>
              <a:t>：</a:t>
            </a:r>
            <a:r>
              <a:rPr kumimoji="1" lang="en-US" altLang="ja-JP" sz="750" dirty="0">
                <a:latin typeface="游明朝体 Pr6N R" panose="02020400000000000000" pitchFamily="18" charset="-128"/>
                <a:ea typeface="游明朝体 Pr6N R" panose="02020400000000000000" pitchFamily="18" charset="-128"/>
              </a:rPr>
              <a:t>03-6451-2903</a:t>
            </a:r>
          </a:p>
          <a:p>
            <a:pPr algn="l">
              <a:lnSpc>
                <a:spcPct val="150000"/>
              </a:lnSpc>
            </a:pPr>
            <a:endParaRPr kumimoji="1" lang="en-US" altLang="ja-JP" sz="750" dirty="0">
              <a:latin typeface="游明朝体 Pr6N R" panose="02020400000000000000" pitchFamily="18" charset="-128"/>
              <a:ea typeface="游明朝体 Pr6N R" panose="02020400000000000000" pitchFamily="18" charset="-128"/>
            </a:endParaRP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創　立　　　　</a:t>
            </a:r>
            <a:r>
              <a:rPr kumimoji="1" lang="en-US" altLang="ja-JP" sz="750" dirty="0">
                <a:latin typeface="游明朝体 Pr6N R" panose="02020400000000000000" pitchFamily="18" charset="-128"/>
                <a:ea typeface="游明朝体 Pr6N R" panose="02020400000000000000" pitchFamily="18" charset="-128"/>
              </a:rPr>
              <a:t>1998</a:t>
            </a:r>
            <a:r>
              <a:rPr kumimoji="1" lang="ja-JP" altLang="en-US" sz="750" dirty="0">
                <a:latin typeface="游明朝体 Pr6N R" panose="02020400000000000000" pitchFamily="18" charset="-128"/>
                <a:ea typeface="游明朝体 Pr6N R" panose="02020400000000000000" pitchFamily="18" charset="-128"/>
              </a:rPr>
              <a:t>年</a:t>
            </a:r>
            <a:r>
              <a:rPr kumimoji="1" lang="en-US" altLang="ja-JP" sz="750" dirty="0">
                <a:latin typeface="游明朝体 Pr6N R" panose="02020400000000000000" pitchFamily="18" charset="-128"/>
                <a:ea typeface="游明朝体 Pr6N R" panose="02020400000000000000" pitchFamily="18" charset="-128"/>
              </a:rPr>
              <a:t>12</a:t>
            </a:r>
            <a:r>
              <a:rPr kumimoji="1" lang="ja-JP" altLang="en-US" sz="750" dirty="0">
                <a:latin typeface="游明朝体 Pr6N R" panose="02020400000000000000" pitchFamily="18" charset="-128"/>
                <a:ea typeface="游明朝体 Pr6N R" panose="02020400000000000000" pitchFamily="18" charset="-128"/>
              </a:rPr>
              <a:t>月</a:t>
            </a:r>
          </a:p>
          <a:p>
            <a:pPr algn="l">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設　立　　　　</a:t>
            </a:r>
            <a:r>
              <a:rPr kumimoji="1" lang="en-US" altLang="ja-JP" sz="750" dirty="0">
                <a:latin typeface="游明朝体 Pr6N R" panose="02020400000000000000" pitchFamily="18" charset="-128"/>
                <a:ea typeface="游明朝体 Pr6N R" panose="02020400000000000000" pitchFamily="18" charset="-128"/>
              </a:rPr>
              <a:t>2001</a:t>
            </a:r>
            <a:r>
              <a:rPr kumimoji="1" lang="ja-JP" altLang="en-US" sz="750" dirty="0">
                <a:latin typeface="游明朝体 Pr6N R" panose="02020400000000000000" pitchFamily="18" charset="-128"/>
                <a:ea typeface="游明朝体 Pr6N R" panose="02020400000000000000" pitchFamily="18" charset="-128"/>
              </a:rPr>
              <a:t>年</a:t>
            </a:r>
            <a:r>
              <a:rPr kumimoji="1" lang="en-US" altLang="ja-JP" sz="750" dirty="0">
                <a:latin typeface="游明朝体 Pr6N R" panose="02020400000000000000" pitchFamily="18" charset="-128"/>
                <a:ea typeface="游明朝体 Pr6N R" panose="02020400000000000000" pitchFamily="18" charset="-128"/>
              </a:rPr>
              <a:t>12</a:t>
            </a:r>
            <a:r>
              <a:rPr kumimoji="1" lang="ja-JP" altLang="en-US" sz="750" dirty="0">
                <a:latin typeface="游明朝体 Pr6N R" panose="02020400000000000000" pitchFamily="18" charset="-128"/>
                <a:ea typeface="游明朝体 Pr6N R" panose="02020400000000000000" pitchFamily="18" charset="-128"/>
              </a:rPr>
              <a:t>月</a:t>
            </a:r>
          </a:p>
          <a:p>
            <a:pPr algn="l">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資本金　　　　</a:t>
            </a:r>
            <a:r>
              <a:rPr kumimoji="1" lang="en-US" altLang="ja-JP" sz="750" dirty="0">
                <a:latin typeface="游明朝体 Pr6N R" panose="02020400000000000000" pitchFamily="18" charset="-128"/>
                <a:ea typeface="游明朝体 Pr6N R" panose="02020400000000000000" pitchFamily="18" charset="-128"/>
              </a:rPr>
              <a:t>139</a:t>
            </a:r>
            <a:r>
              <a:rPr kumimoji="1" lang="ja-JP" altLang="en-US" sz="750" dirty="0">
                <a:latin typeface="游明朝体 Pr6N R" panose="02020400000000000000" pitchFamily="18" charset="-128"/>
                <a:ea typeface="游明朝体 Pr6N R" panose="02020400000000000000" pitchFamily="18" charset="-128"/>
              </a:rPr>
              <a:t>百万円    （</a:t>
            </a:r>
            <a:r>
              <a:rPr kumimoji="1" lang="en-US" altLang="ja-JP" sz="750" dirty="0">
                <a:latin typeface="游明朝体 Pr6N R" panose="02020400000000000000" pitchFamily="18" charset="-128"/>
                <a:ea typeface="游明朝体 Pr6N R" panose="02020400000000000000" pitchFamily="18" charset="-128"/>
              </a:rPr>
              <a:t>2023</a:t>
            </a:r>
            <a:r>
              <a:rPr kumimoji="1" lang="ja-JP" altLang="en-US" sz="750" dirty="0">
                <a:latin typeface="游明朝体 Pr6N R" panose="02020400000000000000" pitchFamily="18" charset="-128"/>
                <a:ea typeface="游明朝体 Pr6N R" panose="02020400000000000000" pitchFamily="18" charset="-128"/>
              </a:rPr>
              <a:t>年</a:t>
            </a:r>
            <a:r>
              <a:rPr kumimoji="1" lang="en-US" altLang="ja-JP" sz="750" dirty="0">
                <a:latin typeface="游明朝体 Pr6N R" panose="02020400000000000000" pitchFamily="18" charset="-128"/>
                <a:ea typeface="游明朝体 Pr6N R" panose="02020400000000000000" pitchFamily="18" charset="-128"/>
              </a:rPr>
              <a:t>12</a:t>
            </a:r>
            <a:r>
              <a:rPr kumimoji="1" lang="ja-JP" altLang="en-US" sz="750" dirty="0">
                <a:latin typeface="游明朝体 Pr6N R" panose="02020400000000000000" pitchFamily="18" charset="-128"/>
                <a:ea typeface="游明朝体 Pr6N R" panose="02020400000000000000" pitchFamily="18" charset="-128"/>
              </a:rPr>
              <a:t>月</a:t>
            </a:r>
            <a:r>
              <a:rPr kumimoji="1" lang="en-US" altLang="ja-JP" sz="750" dirty="0">
                <a:latin typeface="游明朝体 Pr6N R" panose="02020400000000000000" pitchFamily="18" charset="-128"/>
                <a:ea typeface="游明朝体 Pr6N R" panose="02020400000000000000" pitchFamily="18" charset="-128"/>
              </a:rPr>
              <a:t>31</a:t>
            </a:r>
            <a:r>
              <a:rPr kumimoji="1" lang="ja-JP" altLang="en-US" sz="750" dirty="0">
                <a:latin typeface="游明朝体 Pr6N R" panose="02020400000000000000" pitchFamily="18" charset="-128"/>
                <a:ea typeface="游明朝体 Pr6N R" panose="02020400000000000000" pitchFamily="18" charset="-128"/>
              </a:rPr>
              <a:t>日現在）</a:t>
            </a:r>
          </a:p>
          <a:p>
            <a:pPr algn="l">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売上高　　　　</a:t>
            </a:r>
            <a:r>
              <a:rPr kumimoji="1" lang="en-US" altLang="ja-JP" sz="750" dirty="0">
                <a:latin typeface="游明朝体 Pr6N R" panose="02020400000000000000" pitchFamily="18" charset="-128"/>
                <a:ea typeface="游明朝体 Pr6N R" panose="02020400000000000000" pitchFamily="18" charset="-128"/>
              </a:rPr>
              <a:t>4,282</a:t>
            </a:r>
            <a:r>
              <a:rPr kumimoji="1" lang="ja-JP" altLang="en-US" sz="750" dirty="0">
                <a:latin typeface="游明朝体 Pr6N R" panose="02020400000000000000" pitchFamily="18" charset="-128"/>
                <a:ea typeface="游明朝体 Pr6N R" panose="02020400000000000000" pitchFamily="18" charset="-128"/>
              </a:rPr>
              <a:t>百万円 （</a:t>
            </a:r>
            <a:r>
              <a:rPr kumimoji="1" lang="en-US" altLang="ja-JP" sz="750" dirty="0">
                <a:latin typeface="游明朝体 Pr6N R" panose="02020400000000000000" pitchFamily="18" charset="-128"/>
                <a:ea typeface="游明朝体 Pr6N R" panose="02020400000000000000" pitchFamily="18" charset="-128"/>
              </a:rPr>
              <a:t>2023</a:t>
            </a:r>
            <a:r>
              <a:rPr kumimoji="1" lang="ja-JP" altLang="en-US" sz="750" dirty="0">
                <a:latin typeface="游明朝体 Pr6N R" panose="02020400000000000000" pitchFamily="18" charset="-128"/>
                <a:ea typeface="游明朝体 Pr6N R" panose="02020400000000000000" pitchFamily="18" charset="-128"/>
              </a:rPr>
              <a:t>年</a:t>
            </a:r>
            <a:r>
              <a:rPr kumimoji="1" lang="en-US" altLang="ja-JP" sz="750" dirty="0">
                <a:latin typeface="游明朝体 Pr6N R" panose="02020400000000000000" pitchFamily="18" charset="-128"/>
                <a:ea typeface="游明朝体 Pr6N R" panose="02020400000000000000" pitchFamily="18" charset="-128"/>
              </a:rPr>
              <a:t>11</a:t>
            </a:r>
            <a:r>
              <a:rPr kumimoji="1" lang="ja-JP" altLang="en-US" sz="750" dirty="0">
                <a:latin typeface="游明朝体 Pr6N R" panose="02020400000000000000" pitchFamily="18" charset="-128"/>
                <a:ea typeface="游明朝体 Pr6N R" panose="02020400000000000000" pitchFamily="18" charset="-128"/>
              </a:rPr>
              <a:t>月期）</a:t>
            </a:r>
          </a:p>
          <a:p>
            <a:pPr algn="l">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a:p>
            <a:pPr>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p:txBody>
      </p:sp>
      <p:sp>
        <p:nvSpPr>
          <p:cNvPr id="6" name="テキスト ボックス 5">
            <a:extLst>
              <a:ext uri="{FF2B5EF4-FFF2-40B4-BE49-F238E27FC236}">
                <a16:creationId xmlns:a16="http://schemas.microsoft.com/office/drawing/2014/main" id="{6290AF20-C8DC-6EAC-6C57-2F9683993BD1}"/>
              </a:ext>
            </a:extLst>
          </p:cNvPr>
          <p:cNvSpPr txBox="1"/>
          <p:nvPr/>
        </p:nvSpPr>
        <p:spPr>
          <a:xfrm>
            <a:off x="6835898" y="1742264"/>
            <a:ext cx="6194301" cy="4921860"/>
          </a:xfrm>
          <a:prstGeom prst="rect">
            <a:avLst/>
          </a:prstGeom>
          <a:noFill/>
        </p:spPr>
        <p:txBody>
          <a:bodyPr wrap="square" rtlCol="0">
            <a:spAutoFit/>
          </a:bodyPr>
          <a:lstStyle/>
          <a:p>
            <a:pPr algn="l">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役　員　　　　代表取締役　　　　　　　　町田　正一</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取締役　　　　　　　　　　水城　良祐</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取締役　　　　　　　　　　飯田　恭介</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社外取締役　　　　　　　　木原　康博</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社外取締役（監査等委員）　　鈴木　親</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社外取締役（監査等委員）　　大内　智</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社外取締役（監査等委員）　　塩月　潤道</a:t>
            </a:r>
          </a:p>
          <a:p>
            <a:pPr algn="l">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社員数　　　　</a:t>
            </a:r>
            <a:r>
              <a:rPr kumimoji="1" lang="en-US" altLang="ja-JP" sz="750" dirty="0">
                <a:latin typeface="游明朝体 Pr6N R" panose="02020400000000000000" pitchFamily="18" charset="-128"/>
                <a:ea typeface="游明朝体 Pr6N R" panose="02020400000000000000" pitchFamily="18" charset="-128"/>
              </a:rPr>
              <a:t>295</a:t>
            </a:r>
            <a:r>
              <a:rPr kumimoji="1" lang="ja-JP" altLang="en-US" sz="750" dirty="0">
                <a:latin typeface="游明朝体 Pr6N R" panose="02020400000000000000" pitchFamily="18" charset="-128"/>
                <a:ea typeface="游明朝体 Pr6N R" panose="02020400000000000000" pitchFamily="18" charset="-128"/>
              </a:rPr>
              <a:t>名（</a:t>
            </a:r>
            <a:r>
              <a:rPr kumimoji="1" lang="en-US" altLang="ja-JP" sz="750" dirty="0">
                <a:latin typeface="游明朝体 Pr6N R" panose="02020400000000000000" pitchFamily="18" charset="-128"/>
                <a:ea typeface="游明朝体 Pr6N R" panose="02020400000000000000" pitchFamily="18" charset="-128"/>
              </a:rPr>
              <a:t>2023</a:t>
            </a:r>
            <a:r>
              <a:rPr kumimoji="1" lang="ja-JP" altLang="en-US" sz="750" dirty="0">
                <a:latin typeface="游明朝体 Pr6N R" panose="02020400000000000000" pitchFamily="18" charset="-128"/>
                <a:ea typeface="游明朝体 Pr6N R" panose="02020400000000000000" pitchFamily="18" charset="-128"/>
              </a:rPr>
              <a:t>年</a:t>
            </a:r>
            <a:r>
              <a:rPr kumimoji="1" lang="en-US" altLang="ja-JP" sz="750" dirty="0">
                <a:latin typeface="游明朝体 Pr6N R" panose="02020400000000000000" pitchFamily="18" charset="-128"/>
                <a:ea typeface="游明朝体 Pr6N R" panose="02020400000000000000" pitchFamily="18" charset="-128"/>
              </a:rPr>
              <a:t>11</a:t>
            </a:r>
            <a:r>
              <a:rPr kumimoji="1" lang="ja-JP" altLang="en-US" sz="750" dirty="0">
                <a:latin typeface="游明朝体 Pr6N R" panose="02020400000000000000" pitchFamily="18" charset="-128"/>
                <a:ea typeface="游明朝体 Pr6N R" panose="02020400000000000000" pitchFamily="18" charset="-128"/>
              </a:rPr>
              <a:t>月末時点）</a:t>
            </a:r>
            <a:endParaRPr kumimoji="1" lang="en-US" altLang="ja-JP" sz="750" dirty="0">
              <a:latin typeface="游明朝体 Pr6N R" panose="02020400000000000000" pitchFamily="18" charset="-128"/>
              <a:ea typeface="游明朝体 Pr6N R" panose="02020400000000000000" pitchFamily="18" charset="-128"/>
            </a:endParaRPr>
          </a:p>
          <a:p>
            <a:pPr algn="l">
              <a:lnSpc>
                <a:spcPct val="150000"/>
              </a:lnSpc>
            </a:pPr>
            <a:endParaRPr kumimoji="1" lang="en-US" altLang="ja-JP" sz="750" dirty="0">
              <a:latin typeface="游明朝体 Pr6N R" panose="02020400000000000000" pitchFamily="18" charset="-128"/>
              <a:ea typeface="游明朝体 Pr6N R" panose="02020400000000000000" pitchFamily="18" charset="-128"/>
            </a:endParaRP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事業内容　　　・市場調査</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a:t>
            </a:r>
            <a:r>
              <a:rPr kumimoji="1" lang="en-US" altLang="ja-JP" sz="750" dirty="0">
                <a:latin typeface="游明朝体 Pr6N R" panose="02020400000000000000" pitchFamily="18" charset="-128"/>
                <a:ea typeface="游明朝体 Pr6N R" panose="02020400000000000000" pitchFamily="18" charset="-128"/>
              </a:rPr>
              <a:t>HR Tech</a:t>
            </a:r>
            <a:r>
              <a:rPr kumimoji="1" lang="ja-JP" altLang="en-US" sz="750" dirty="0">
                <a:latin typeface="游明朝体 Pr6N R" panose="02020400000000000000" pitchFamily="18" charset="-128"/>
                <a:ea typeface="游明朝体 Pr6N R" panose="02020400000000000000" pitchFamily="18" charset="-128"/>
              </a:rPr>
              <a:t>サービス</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a:t>
            </a:r>
            <a:r>
              <a:rPr kumimoji="1" lang="en-US" altLang="ja-JP" sz="750" dirty="0">
                <a:latin typeface="游明朝体 Pr6N R" panose="02020400000000000000" pitchFamily="18" charset="-128"/>
                <a:ea typeface="游明朝体 Pr6N R" panose="02020400000000000000" pitchFamily="18" charset="-128"/>
              </a:rPr>
              <a:t>RPA</a:t>
            </a:r>
            <a:r>
              <a:rPr kumimoji="1" lang="ja-JP" altLang="en-US" sz="750" dirty="0">
                <a:latin typeface="游明朝体 Pr6N R" panose="02020400000000000000" pitchFamily="18" charset="-128"/>
                <a:ea typeface="游明朝体 Pr6N R" panose="02020400000000000000" pitchFamily="18" charset="-128"/>
              </a:rPr>
              <a:t>導入・運用支援</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・労働者派遣事業（許可番号：派</a:t>
            </a:r>
            <a:r>
              <a:rPr kumimoji="1" lang="en-US" altLang="ja-JP" sz="750" dirty="0">
                <a:latin typeface="游明朝体 Pr6N R" panose="02020400000000000000" pitchFamily="18" charset="-128"/>
                <a:ea typeface="游明朝体 Pr6N R" panose="02020400000000000000" pitchFamily="18" charset="-128"/>
              </a:rPr>
              <a:t>13-311841</a:t>
            </a:r>
            <a:r>
              <a:rPr kumimoji="1" lang="ja-JP" altLang="en-US" sz="750" dirty="0">
                <a:latin typeface="游明朝体 Pr6N R" panose="02020400000000000000" pitchFamily="18" charset="-128"/>
                <a:ea typeface="游明朝体 Pr6N R" panose="02020400000000000000" pitchFamily="18" charset="-128"/>
              </a:rPr>
              <a:t>）</a:t>
            </a:r>
          </a:p>
          <a:p>
            <a:pPr algn="l">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運営サイト　　・アンケートモニター募集サイト「</a:t>
            </a:r>
            <a:r>
              <a:rPr kumimoji="1" lang="en-US" altLang="ja-JP" sz="750" dirty="0">
                <a:latin typeface="游明朝体 Pr6N R" panose="02020400000000000000" pitchFamily="18" charset="-128"/>
                <a:ea typeface="游明朝体 Pr6N R" panose="02020400000000000000" pitchFamily="18" charset="-128"/>
              </a:rPr>
              <a:t>D STYLE WEB</a:t>
            </a:r>
            <a:r>
              <a:rPr kumimoji="1" lang="ja-JP" altLang="en-US" sz="750" dirty="0">
                <a:latin typeface="游明朝体 Pr6N R" panose="02020400000000000000" pitchFamily="18" charset="-128"/>
                <a:ea typeface="游明朝体 Pr6N R" panose="02020400000000000000" pitchFamily="18" charset="-128"/>
              </a:rPr>
              <a:t>」の運営・管理</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・買った人・使った人の評価サイト「シェアビュー」の運営・管理</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・外国人市場調査業務「</a:t>
            </a:r>
            <a:r>
              <a:rPr kumimoji="1" lang="en-US" altLang="ja-JP" sz="750" dirty="0">
                <a:latin typeface="游明朝体 Pr6N R" panose="02020400000000000000" pitchFamily="18" charset="-128"/>
                <a:ea typeface="游明朝体 Pr6N R" panose="02020400000000000000" pitchFamily="18" charset="-128"/>
              </a:rPr>
              <a:t>e-</a:t>
            </a:r>
            <a:r>
              <a:rPr kumimoji="1" lang="en-US" altLang="ja-JP" sz="750" dirty="0" err="1">
                <a:latin typeface="游明朝体 Pr6N R" panose="02020400000000000000" pitchFamily="18" charset="-128"/>
                <a:ea typeface="游明朝体 Pr6N R" panose="02020400000000000000" pitchFamily="18" charset="-128"/>
              </a:rPr>
              <a:t>gaikokujin.Recruting</a:t>
            </a:r>
            <a:r>
              <a:rPr kumimoji="1" lang="ja-JP" altLang="en-US" sz="750" dirty="0">
                <a:latin typeface="游明朝体 Pr6N R" panose="02020400000000000000" pitchFamily="18" charset="-128"/>
                <a:ea typeface="游明朝体 Pr6N R" panose="02020400000000000000" pitchFamily="18" charset="-128"/>
              </a:rPr>
              <a:t>」の運営・管理</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取得認証</a:t>
            </a:r>
          </a:p>
          <a:p>
            <a:pPr algn="l">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a:p>
            <a:pPr algn="l">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a:p>
            <a:pPr algn="l">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加盟団体　　　・東京スタンダード市場　上場</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・社団法人　日本マーケティングリサーチ協会（</a:t>
            </a:r>
            <a:r>
              <a:rPr kumimoji="1" lang="en-US" altLang="ja-JP" sz="750" dirty="0">
                <a:latin typeface="游明朝体 Pr6N R" panose="02020400000000000000" pitchFamily="18" charset="-128"/>
                <a:ea typeface="游明朝体 Pr6N R" panose="02020400000000000000" pitchFamily="18" charset="-128"/>
              </a:rPr>
              <a:t>JMRA</a:t>
            </a:r>
            <a:r>
              <a:rPr kumimoji="1" lang="ja-JP" altLang="en-US" sz="750" dirty="0">
                <a:latin typeface="游明朝体 Pr6N R" panose="02020400000000000000" pitchFamily="18" charset="-128"/>
                <a:ea typeface="游明朝体 Pr6N R" panose="02020400000000000000" pitchFamily="18" charset="-128"/>
              </a:rPr>
              <a:t>）</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・社団法人　日本マーケティング協会（</a:t>
            </a:r>
            <a:r>
              <a:rPr kumimoji="1" lang="en-US" altLang="ja-JP" sz="750" dirty="0">
                <a:latin typeface="游明朝体 Pr6N R" panose="02020400000000000000" pitchFamily="18" charset="-128"/>
                <a:ea typeface="游明朝体 Pr6N R" panose="02020400000000000000" pitchFamily="18" charset="-128"/>
              </a:rPr>
              <a:t>JMA</a:t>
            </a:r>
            <a:r>
              <a:rPr kumimoji="1" lang="ja-JP" altLang="en-US" sz="750" dirty="0">
                <a:latin typeface="游明朝体 Pr6N R" panose="02020400000000000000" pitchFamily="18" charset="-128"/>
                <a:ea typeface="游明朝体 Pr6N R" panose="02020400000000000000" pitchFamily="18" charset="-128"/>
              </a:rPr>
              <a:t>）</a:t>
            </a:r>
          </a:p>
          <a:p>
            <a:pPr algn="l">
              <a:lnSpc>
                <a:spcPct val="150000"/>
              </a:lnSpc>
            </a:pPr>
            <a:r>
              <a:rPr kumimoji="1" lang="ja-JP" altLang="en-US" sz="750" dirty="0">
                <a:latin typeface="游明朝体 Pr6N R" panose="02020400000000000000" pitchFamily="18" charset="-128"/>
                <a:ea typeface="游明朝体 Pr6N R" panose="02020400000000000000" pitchFamily="18" charset="-128"/>
              </a:rPr>
              <a:t>　　　　　　　・アジア経営者連合会</a:t>
            </a:r>
          </a:p>
          <a:p>
            <a:pPr>
              <a:lnSpc>
                <a:spcPct val="150000"/>
              </a:lnSpc>
            </a:pPr>
            <a:endParaRPr kumimoji="1" lang="ja-JP" altLang="en-US" sz="750" dirty="0">
              <a:latin typeface="游明朝体 Pr6N R" panose="02020400000000000000" pitchFamily="18" charset="-128"/>
              <a:ea typeface="游明朝体 Pr6N R" panose="02020400000000000000" pitchFamily="18" charset="-128"/>
            </a:endParaRPr>
          </a:p>
        </p:txBody>
      </p:sp>
      <p:pic>
        <p:nvPicPr>
          <p:cNvPr id="7" name="Picture 8">
            <a:extLst>
              <a:ext uri="{FF2B5EF4-FFF2-40B4-BE49-F238E27FC236}">
                <a16:creationId xmlns:a16="http://schemas.microsoft.com/office/drawing/2014/main" id="{F7CAD4FD-D512-E70C-814F-EB812721FB17}"/>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49566" y="5125081"/>
            <a:ext cx="1461034" cy="577456"/>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descr="アイコン が含まれている画像&#10;&#10;自動的に生成された説明">
            <a:extLst>
              <a:ext uri="{FF2B5EF4-FFF2-40B4-BE49-F238E27FC236}">
                <a16:creationId xmlns:a16="http://schemas.microsoft.com/office/drawing/2014/main" id="{86AEFB02-EE9A-618B-8101-3C996093D0DA}"/>
              </a:ext>
            </a:extLst>
          </p:cNvPr>
          <p:cNvPicPr>
            <a:picLocks noChangeAspect="1"/>
          </p:cNvPicPr>
          <p:nvPr/>
        </p:nvPicPr>
        <p:blipFill>
          <a:blip r:embed="rId3"/>
          <a:stretch>
            <a:fillRect/>
          </a:stretch>
        </p:blipFill>
        <p:spPr>
          <a:xfrm>
            <a:off x="8178661" y="5158996"/>
            <a:ext cx="431939" cy="509626"/>
          </a:xfrm>
          <a:prstGeom prst="rect">
            <a:avLst/>
          </a:prstGeom>
        </p:spPr>
      </p:pic>
    </p:spTree>
    <p:extLst>
      <p:ext uri="{BB962C8B-B14F-4D97-AF65-F5344CB8AC3E}">
        <p14:creationId xmlns:p14="http://schemas.microsoft.com/office/powerpoint/2010/main" val="2012010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76CAC413-BDCD-634D-8D6D-75C045C55744}"/>
              </a:ext>
            </a:extLst>
          </p:cNvPr>
          <p:cNvSpPr/>
          <p:nvPr/>
        </p:nvSpPr>
        <p:spPr>
          <a:xfrm>
            <a:off x="0" y="0"/>
            <a:ext cx="12192000" cy="3325317"/>
          </a:xfrm>
          <a:prstGeom prst="rect">
            <a:avLst/>
          </a:prstGeom>
          <a:solidFill>
            <a:srgbClr val="317C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5" name="図 4">
            <a:extLst>
              <a:ext uri="{FF2B5EF4-FFF2-40B4-BE49-F238E27FC236}">
                <a16:creationId xmlns:a16="http://schemas.microsoft.com/office/drawing/2014/main" id="{BCA17EC7-12CF-BE4C-ABCC-14B4AC65DC4D}"/>
              </a:ext>
            </a:extLst>
          </p:cNvPr>
          <p:cNvPicPr>
            <a:picLocks noChangeAspect="1"/>
          </p:cNvPicPr>
          <p:nvPr/>
        </p:nvPicPr>
        <p:blipFill>
          <a:blip r:embed="rId3"/>
          <a:stretch>
            <a:fillRect/>
          </a:stretch>
        </p:blipFill>
        <p:spPr>
          <a:xfrm>
            <a:off x="5505449" y="1196199"/>
            <a:ext cx="1181100" cy="1092200"/>
          </a:xfrm>
          <a:prstGeom prst="rect">
            <a:avLst/>
          </a:prstGeom>
        </p:spPr>
      </p:pic>
      <p:sp>
        <p:nvSpPr>
          <p:cNvPr id="7" name="テキスト ボックス 6">
            <a:extLst>
              <a:ext uri="{FF2B5EF4-FFF2-40B4-BE49-F238E27FC236}">
                <a16:creationId xmlns:a16="http://schemas.microsoft.com/office/drawing/2014/main" id="{4206124B-A04C-384E-9246-83FFBB00D050}"/>
              </a:ext>
            </a:extLst>
          </p:cNvPr>
          <p:cNvSpPr txBox="1"/>
          <p:nvPr/>
        </p:nvSpPr>
        <p:spPr>
          <a:xfrm>
            <a:off x="8560968" y="6166663"/>
            <a:ext cx="3447866" cy="369332"/>
          </a:xfrm>
          <a:prstGeom prst="rect">
            <a:avLst/>
          </a:prstGeom>
          <a:noFill/>
        </p:spPr>
        <p:txBody>
          <a:bodyPr wrap="square" rtlCol="0">
            <a:spAutoFit/>
          </a:bodyPr>
          <a:lstStyle/>
          <a:p>
            <a:pPr algn="ctr"/>
            <a:r>
              <a:rPr lang="ja-JP" altLang="en-US" dirty="0">
                <a:solidFill>
                  <a:schemeClr val="bg1"/>
                </a:solidFill>
                <a:latin typeface="ヒラギノ角ゴ Std W3" panose="020B0300000000000000" pitchFamily="34" charset="-128"/>
                <a:ea typeface="ヒラギノ角ゴ Std W3" panose="020B0300000000000000" pitchFamily="34" charset="-128"/>
              </a:rPr>
              <a:t>アンケートはコチラから</a:t>
            </a:r>
            <a:endParaRPr kumimoji="1" lang="ja-JP" altLang="en-US" dirty="0">
              <a:solidFill>
                <a:schemeClr val="bg1"/>
              </a:solidFill>
              <a:latin typeface="ヒラギノ角ゴ Std W3" panose="020B0300000000000000" pitchFamily="34" charset="-128"/>
              <a:ea typeface="ヒラギノ角ゴ Std W3" panose="020B0300000000000000" pitchFamily="34" charset="-128"/>
            </a:endParaRPr>
          </a:p>
        </p:txBody>
      </p:sp>
      <p:pic>
        <p:nvPicPr>
          <p:cNvPr id="8" name="図 7">
            <a:extLst>
              <a:ext uri="{FF2B5EF4-FFF2-40B4-BE49-F238E27FC236}">
                <a16:creationId xmlns:a16="http://schemas.microsoft.com/office/drawing/2014/main" id="{577E9170-989D-80F7-F3C8-250905853F7C}"/>
              </a:ext>
            </a:extLst>
          </p:cNvPr>
          <p:cNvPicPr>
            <a:picLocks noChangeAspect="1"/>
          </p:cNvPicPr>
          <p:nvPr/>
        </p:nvPicPr>
        <p:blipFill>
          <a:blip r:embed="rId4">
            <a:alphaModFix amt="5000"/>
          </a:blip>
          <a:stretch>
            <a:fillRect/>
          </a:stretch>
        </p:blipFill>
        <p:spPr>
          <a:xfrm>
            <a:off x="2791109" y="-760958"/>
            <a:ext cx="6609780" cy="6098714"/>
          </a:xfrm>
          <a:prstGeom prst="rect">
            <a:avLst/>
          </a:prstGeom>
        </p:spPr>
      </p:pic>
      <p:sp>
        <p:nvSpPr>
          <p:cNvPr id="9" name="テキスト ボックス 8">
            <a:extLst>
              <a:ext uri="{FF2B5EF4-FFF2-40B4-BE49-F238E27FC236}">
                <a16:creationId xmlns:a16="http://schemas.microsoft.com/office/drawing/2014/main" id="{DA53CE63-BE17-C215-774F-AE824C31BC3F}"/>
              </a:ext>
            </a:extLst>
          </p:cNvPr>
          <p:cNvSpPr txBox="1"/>
          <p:nvPr/>
        </p:nvSpPr>
        <p:spPr>
          <a:xfrm>
            <a:off x="3400498" y="4023759"/>
            <a:ext cx="5391001" cy="307777"/>
          </a:xfrm>
          <a:prstGeom prst="rect">
            <a:avLst/>
          </a:prstGeom>
          <a:noFill/>
        </p:spPr>
        <p:txBody>
          <a:bodyPr wrap="square" rtlCol="0">
            <a:spAutoFit/>
          </a:bodyPr>
          <a:lstStyle/>
          <a:p>
            <a:pPr algn="ctr"/>
            <a:r>
              <a:rPr kumimoji="1" lang="ja-JP" altLang="en-US" sz="1400" dirty="0">
                <a:latin typeface="游明朝体 Pr6N R" panose="02020400000000000000" pitchFamily="18" charset="-128"/>
                <a:ea typeface="游明朝体 Pr6N R" panose="02020400000000000000" pitchFamily="18" charset="-128"/>
              </a:rPr>
              <a:t>マーケティングリサーチで、社会を豊かに</a:t>
            </a:r>
          </a:p>
        </p:txBody>
      </p:sp>
      <p:pic>
        <p:nvPicPr>
          <p:cNvPr id="10" name="Picture 2">
            <a:extLst>
              <a:ext uri="{FF2B5EF4-FFF2-40B4-BE49-F238E27FC236}">
                <a16:creationId xmlns:a16="http://schemas.microsoft.com/office/drawing/2014/main" id="{A27604C1-6517-9E26-AE81-BCD5B4723B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4698" y="4873262"/>
            <a:ext cx="1814136" cy="1814136"/>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BEBAF5FD-52A4-552C-59AC-0314C6656676}"/>
              </a:ext>
            </a:extLst>
          </p:cNvPr>
          <p:cNvSpPr txBox="1"/>
          <p:nvPr/>
        </p:nvSpPr>
        <p:spPr>
          <a:xfrm>
            <a:off x="10340898" y="4627041"/>
            <a:ext cx="1528224" cy="246221"/>
          </a:xfrm>
          <a:prstGeom prst="rect">
            <a:avLst/>
          </a:prstGeom>
          <a:solidFill>
            <a:srgbClr val="317CC0"/>
          </a:solidFill>
        </p:spPr>
        <p:txBody>
          <a:bodyPr wrap="square" rtlCol="0">
            <a:spAutoFit/>
          </a:bodyPr>
          <a:lstStyle/>
          <a:p>
            <a:pPr algn="ctr"/>
            <a:r>
              <a:rPr lang="ja-JP" altLang="en-US" sz="1000" b="0" dirty="0">
                <a:solidFill>
                  <a:schemeClr val="bg1"/>
                </a:solidFill>
                <a:latin typeface="Meiryo UI" panose="020B0604030504040204" pitchFamily="50" charset="-128"/>
                <a:ea typeface="Meiryo UI" panose="020B0604030504040204" pitchFamily="50" charset="-128"/>
              </a:rPr>
              <a:t>調査のご相談はこちら</a:t>
            </a:r>
          </a:p>
        </p:txBody>
      </p:sp>
    </p:spTree>
    <p:extLst>
      <p:ext uri="{BB962C8B-B14F-4D97-AF65-F5344CB8AC3E}">
        <p14:creationId xmlns:p14="http://schemas.microsoft.com/office/powerpoint/2010/main" val="7808335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D6E0AA-9F35-B797-B197-FD333D05EB9F}"/>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C18C7A37-8933-FA11-4CE6-29B4E182EED6}"/>
              </a:ext>
            </a:extLst>
          </p:cNvPr>
          <p:cNvSpPr txBox="1"/>
          <p:nvPr/>
        </p:nvSpPr>
        <p:spPr>
          <a:xfrm>
            <a:off x="570523" y="99746"/>
            <a:ext cx="4314297" cy="400110"/>
          </a:xfrm>
          <a:prstGeom prst="rect">
            <a:avLst/>
          </a:prstGeom>
          <a:noFill/>
        </p:spPr>
        <p:txBody>
          <a:bodyPr wrap="square" rtlCol="0">
            <a:spAutoFit/>
          </a:bodyPr>
          <a:lstStyle/>
          <a:p>
            <a:r>
              <a:rPr kumimoji="1" lang="ja-JP" altLang="en-US" sz="2000" dirty="0">
                <a:solidFill>
                  <a:schemeClr val="bg1"/>
                </a:solidFill>
                <a:latin typeface="游明朝体 Pr6N R" panose="02020400000000000000" pitchFamily="18" charset="-128"/>
                <a:ea typeface="游明朝体 Pr6N R" panose="02020400000000000000" pitchFamily="18" charset="-128"/>
              </a:rPr>
              <a:t>目次</a:t>
            </a:r>
          </a:p>
        </p:txBody>
      </p:sp>
      <p:sp>
        <p:nvSpPr>
          <p:cNvPr id="17" name="コンテンツ プレースホルダー 1">
            <a:extLst>
              <a:ext uri="{FF2B5EF4-FFF2-40B4-BE49-F238E27FC236}">
                <a16:creationId xmlns:a16="http://schemas.microsoft.com/office/drawing/2014/main" id="{D60734B8-A4DB-0348-4BA2-BB226BB4D9F4}"/>
              </a:ext>
            </a:extLst>
          </p:cNvPr>
          <p:cNvSpPr>
            <a:spLocks noGrp="1"/>
          </p:cNvSpPr>
          <p:nvPr>
            <p:ph idx="1"/>
          </p:nvPr>
        </p:nvSpPr>
        <p:spPr>
          <a:xfrm>
            <a:off x="224444" y="2128057"/>
            <a:ext cx="5871556" cy="5087389"/>
          </a:xfrm>
        </p:spPr>
        <p:txBody>
          <a:bodyPr>
            <a:normAutofit/>
          </a:bodyPr>
          <a:lstStyle/>
          <a:p>
            <a:pPr marL="0" indent="0">
              <a:lnSpc>
                <a:spcPct val="100000"/>
              </a:lnSpc>
              <a:buNone/>
            </a:pPr>
            <a:r>
              <a:rPr kumimoji="1" lang="ja-JP" altLang="en-US" sz="1400" dirty="0">
                <a:latin typeface="游明朝体 Pr6N R" panose="02020400000000000000" pitchFamily="18" charset="-128"/>
                <a:ea typeface="游明朝体 Pr6N R" panose="02020400000000000000" pitchFamily="18" charset="-128"/>
              </a:rPr>
              <a:t>アスマークの実績</a:t>
            </a:r>
            <a:r>
              <a:rPr lang="ja-JP" altLang="en-US" sz="1400" dirty="0">
                <a:latin typeface="游明朝体 Pr6N R" panose="02020400000000000000" pitchFamily="18" charset="-128"/>
                <a:ea typeface="游明朝体 Pr6N R" panose="02020400000000000000" pitchFamily="18" charset="-128"/>
              </a:rPr>
              <a:t>　　　　　　　　　　　　・・・　　</a:t>
            </a:r>
            <a:r>
              <a:rPr kumimoji="1" lang="ja-JP" altLang="en-US" sz="1400" dirty="0">
                <a:latin typeface="游明朝体 Pr6N R" panose="02020400000000000000" pitchFamily="18" charset="-128"/>
                <a:ea typeface="游明朝体 Pr6N R" panose="02020400000000000000" pitchFamily="18" charset="-128"/>
              </a:rPr>
              <a:t>　</a:t>
            </a:r>
            <a:r>
              <a:rPr kumimoji="1" lang="en-US" altLang="ja-JP" sz="1400" dirty="0">
                <a:latin typeface="游明朝体 Pr6N R" panose="02020400000000000000" pitchFamily="18" charset="-128"/>
                <a:ea typeface="游明朝体 Pr6N R" panose="02020400000000000000" pitchFamily="18" charset="-128"/>
              </a:rPr>
              <a:t>p 5-7</a:t>
            </a:r>
          </a:p>
          <a:p>
            <a:pPr marL="0" indent="0">
              <a:lnSpc>
                <a:spcPct val="100000"/>
              </a:lnSpc>
              <a:buNone/>
            </a:pPr>
            <a:r>
              <a:rPr kumimoji="1" lang="ja-JP" altLang="en-US" sz="1400" dirty="0">
                <a:latin typeface="游明朝体 Pr6N R" panose="02020400000000000000" pitchFamily="18" charset="-128"/>
                <a:ea typeface="游明朝体 Pr6N R" panose="02020400000000000000" pitchFamily="18" charset="-128"/>
              </a:rPr>
              <a:t>事例　　　　　　　　　　　　　　　　　　・・・　　　</a:t>
            </a:r>
            <a:r>
              <a:rPr kumimoji="1" lang="en-US" altLang="ja-JP" sz="1400" dirty="0">
                <a:latin typeface="游明朝体 Pr6N R" panose="02020400000000000000" pitchFamily="18" charset="-128"/>
                <a:ea typeface="游明朝体 Pr6N R" panose="02020400000000000000" pitchFamily="18" charset="-128"/>
              </a:rPr>
              <a:t>p 8</a:t>
            </a:r>
          </a:p>
          <a:p>
            <a:pPr marL="0" indent="0">
              <a:lnSpc>
                <a:spcPct val="100000"/>
              </a:lnSpc>
              <a:buNone/>
            </a:pPr>
            <a:r>
              <a:rPr kumimoji="1" lang="ja-JP" altLang="en-US" sz="1400" dirty="0">
                <a:latin typeface="游明朝体 Pr6N R" panose="02020400000000000000" pitchFamily="18" charset="-128"/>
                <a:ea typeface="游明朝体 Pr6N R" panose="02020400000000000000" pitchFamily="18" charset="-128"/>
              </a:rPr>
              <a:t>アスマーク学術調査の</a:t>
            </a:r>
            <a:r>
              <a:rPr lang="ja-JP" altLang="en-US" sz="1400" dirty="0">
                <a:latin typeface="游明朝体 Pr6N R" panose="02020400000000000000" pitchFamily="18" charset="-128"/>
                <a:ea typeface="游明朝体 Pr6N R" panose="02020400000000000000" pitchFamily="18" charset="-128"/>
              </a:rPr>
              <a:t>３</a:t>
            </a:r>
            <a:r>
              <a:rPr kumimoji="1" lang="ja-JP" altLang="en-US" sz="1400" dirty="0">
                <a:latin typeface="游明朝体 Pr6N R" panose="02020400000000000000" pitchFamily="18" charset="-128"/>
                <a:ea typeface="游明朝体 Pr6N R" panose="02020400000000000000" pitchFamily="18" charset="-128"/>
              </a:rPr>
              <a:t>つの質　　　　　　・・・　　　</a:t>
            </a:r>
            <a:r>
              <a:rPr kumimoji="1" lang="en-US" altLang="ja-JP" sz="1400" dirty="0">
                <a:latin typeface="游明朝体 Pr6N R" panose="02020400000000000000" pitchFamily="18" charset="-128"/>
                <a:ea typeface="游明朝体 Pr6N R" panose="02020400000000000000" pitchFamily="18" charset="-128"/>
              </a:rPr>
              <a:t>p 9-13</a:t>
            </a:r>
          </a:p>
          <a:p>
            <a:pPr marL="0" indent="0">
              <a:lnSpc>
                <a:spcPct val="100000"/>
              </a:lnSpc>
              <a:buNone/>
            </a:pPr>
            <a:r>
              <a:rPr lang="ja-JP" altLang="en-US" sz="1400" dirty="0">
                <a:latin typeface="游明朝体 Pr6N R" panose="02020400000000000000" pitchFamily="18" charset="-128"/>
                <a:ea typeface="游明朝体 Pr6N R" panose="02020400000000000000" pitchFamily="18" charset="-128"/>
              </a:rPr>
              <a:t>モニター　　　　　　　　　　　　　　　　・・・　　　</a:t>
            </a:r>
            <a:r>
              <a:rPr lang="en-US" altLang="ja-JP" sz="1400" dirty="0">
                <a:latin typeface="游明朝体 Pr6N R" panose="02020400000000000000" pitchFamily="18" charset="-128"/>
                <a:ea typeface="游明朝体 Pr6N R" panose="02020400000000000000" pitchFamily="18" charset="-128"/>
              </a:rPr>
              <a:t>p 14-18</a:t>
            </a:r>
          </a:p>
          <a:p>
            <a:pPr marL="0" indent="0">
              <a:lnSpc>
                <a:spcPct val="100000"/>
              </a:lnSpc>
              <a:buNone/>
            </a:pPr>
            <a:r>
              <a:rPr lang="ja-JP" altLang="en-US" sz="1400" dirty="0">
                <a:latin typeface="游明朝体 Pr6N R" panose="02020400000000000000" pitchFamily="18" charset="-128"/>
                <a:ea typeface="游明朝体 Pr6N R" panose="02020400000000000000" pitchFamily="18" charset="-128"/>
              </a:rPr>
              <a:t>画面システム　　　　　　　　　　　　　　・・・　　　</a:t>
            </a:r>
            <a:r>
              <a:rPr lang="en-US" altLang="ja-JP" sz="1400" dirty="0">
                <a:latin typeface="游明朝体 Pr6N R" panose="02020400000000000000" pitchFamily="18" charset="-128"/>
                <a:ea typeface="游明朝体 Pr6N R" panose="02020400000000000000" pitchFamily="18" charset="-128"/>
              </a:rPr>
              <a:t>p 19-20</a:t>
            </a:r>
          </a:p>
          <a:p>
            <a:pPr marL="0" indent="0">
              <a:lnSpc>
                <a:spcPct val="100000"/>
              </a:lnSpc>
              <a:buNone/>
            </a:pPr>
            <a:r>
              <a:rPr kumimoji="1" lang="ja-JP" altLang="en-US" sz="1400" dirty="0">
                <a:latin typeface="游明朝体 Pr6N R" panose="02020400000000000000" pitchFamily="18" charset="-128"/>
                <a:ea typeface="游明朝体 Pr6N R" panose="02020400000000000000" pitchFamily="18" charset="-128"/>
              </a:rPr>
              <a:t>設問カウント</a:t>
            </a:r>
            <a:r>
              <a:rPr lang="ja-JP" altLang="en-US" sz="1400" dirty="0">
                <a:latin typeface="游明朝体 Pr6N R" panose="02020400000000000000" pitchFamily="18" charset="-128"/>
                <a:ea typeface="游明朝体 Pr6N R" panose="02020400000000000000" pitchFamily="18" charset="-128"/>
              </a:rPr>
              <a:t>　　　　　　　　　　　　　　・・・　　　</a:t>
            </a:r>
            <a:r>
              <a:rPr lang="en-US" altLang="ja-JP" sz="1400" dirty="0">
                <a:latin typeface="游明朝体 Pr6N R" panose="02020400000000000000" pitchFamily="18" charset="-128"/>
                <a:ea typeface="游明朝体 Pr6N R" panose="02020400000000000000" pitchFamily="18" charset="-128"/>
              </a:rPr>
              <a:t>p 21</a:t>
            </a:r>
          </a:p>
          <a:p>
            <a:pPr marL="0" indent="0">
              <a:lnSpc>
                <a:spcPct val="100000"/>
              </a:lnSpc>
              <a:buNone/>
            </a:pPr>
            <a:r>
              <a:rPr kumimoji="1" lang="ja-JP" altLang="en-US" sz="1400" dirty="0">
                <a:latin typeface="游明朝体 Pr6N R" panose="02020400000000000000" pitchFamily="18" charset="-128"/>
                <a:ea typeface="游明朝体 Pr6N R" panose="02020400000000000000" pitchFamily="18" charset="-128"/>
              </a:rPr>
              <a:t>同意文　　　</a:t>
            </a:r>
            <a:r>
              <a:rPr lang="ja-JP" altLang="en-US" sz="1400" dirty="0">
                <a:latin typeface="游明朝体 Pr6N R" panose="02020400000000000000" pitchFamily="18" charset="-128"/>
                <a:ea typeface="游明朝体 Pr6N R" panose="02020400000000000000" pitchFamily="18" charset="-128"/>
              </a:rPr>
              <a:t>　　　　　　　　　　　　　　・・・　　　</a:t>
            </a:r>
            <a:r>
              <a:rPr lang="en-US" altLang="ja-JP" sz="1400" dirty="0">
                <a:latin typeface="游明朝体 Pr6N R" panose="02020400000000000000" pitchFamily="18" charset="-128"/>
                <a:ea typeface="游明朝体 Pr6N R" panose="02020400000000000000" pitchFamily="18" charset="-128"/>
              </a:rPr>
              <a:t>p 22</a:t>
            </a:r>
            <a:endParaRPr kumimoji="1" lang="en-US" altLang="ja-JP" sz="1400" dirty="0">
              <a:latin typeface="游明朝体 Pr6N R" panose="02020400000000000000" pitchFamily="18" charset="-128"/>
              <a:ea typeface="游明朝体 Pr6N R" panose="02020400000000000000" pitchFamily="18" charset="-128"/>
            </a:endParaRPr>
          </a:p>
        </p:txBody>
      </p:sp>
      <p:sp>
        <p:nvSpPr>
          <p:cNvPr id="7" name="コンテンツ プレースホルダー 1">
            <a:extLst>
              <a:ext uri="{FF2B5EF4-FFF2-40B4-BE49-F238E27FC236}">
                <a16:creationId xmlns:a16="http://schemas.microsoft.com/office/drawing/2014/main" id="{5D886589-F5D5-D986-DAF1-AF5C27775FF0}"/>
              </a:ext>
            </a:extLst>
          </p:cNvPr>
          <p:cNvSpPr txBox="1">
            <a:spLocks/>
          </p:cNvSpPr>
          <p:nvPr/>
        </p:nvSpPr>
        <p:spPr>
          <a:xfrm>
            <a:off x="6096000" y="2128056"/>
            <a:ext cx="5871556" cy="508738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kumimoji="1" lang="ja-JP" altLang="en-US" sz="1400" dirty="0">
                <a:latin typeface="游明朝体 Pr6N R" panose="02020400000000000000" pitchFamily="18" charset="-128"/>
                <a:ea typeface="游明朝体 Pr6N R" panose="02020400000000000000" pitchFamily="18" charset="-128"/>
              </a:rPr>
              <a:t>アスマークの品質　　　　　　　　　　　　・・・　　　</a:t>
            </a:r>
            <a:r>
              <a:rPr lang="en-US" altLang="ja-JP" sz="1400" dirty="0">
                <a:latin typeface="游明朝体 Pr6N R" panose="02020400000000000000" pitchFamily="18" charset="-128"/>
                <a:ea typeface="游明朝体 Pr6N R" panose="02020400000000000000" pitchFamily="18" charset="-128"/>
              </a:rPr>
              <a:t>p</a:t>
            </a: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23-24</a:t>
            </a:r>
            <a:endParaRPr kumimoji="1"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スケジュール・フロー</a:t>
            </a:r>
            <a:r>
              <a:rPr kumimoji="1" lang="ja-JP" altLang="en-US" sz="1400" dirty="0">
                <a:latin typeface="游明朝体 Pr6N R" panose="02020400000000000000" pitchFamily="18" charset="-128"/>
                <a:ea typeface="游明朝体 Pr6N R" panose="02020400000000000000" pitchFamily="18" charset="-128"/>
              </a:rPr>
              <a:t>　　　　　　　　　　・・・　　　</a:t>
            </a:r>
            <a:r>
              <a:rPr lang="en-US" altLang="ja-JP" sz="1400" dirty="0">
                <a:latin typeface="游明朝体 Pr6N R" panose="02020400000000000000" pitchFamily="18" charset="-128"/>
                <a:ea typeface="游明朝体 Pr6N R" panose="02020400000000000000" pitchFamily="18" charset="-128"/>
              </a:rPr>
              <a:t>p</a:t>
            </a: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25</a:t>
            </a: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料金　　　　　　　　　　　　　　　　　　・・・　　　</a:t>
            </a:r>
            <a:r>
              <a:rPr lang="en-US" altLang="ja-JP" sz="1400" dirty="0">
                <a:latin typeface="游明朝体 Pr6N R" panose="02020400000000000000" pitchFamily="18" charset="-128"/>
                <a:ea typeface="游明朝体 Pr6N R" panose="02020400000000000000" pitchFamily="18" charset="-128"/>
              </a:rPr>
              <a:t>p</a:t>
            </a: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26</a:t>
            </a:r>
          </a:p>
          <a:p>
            <a:pPr marL="0" indent="0">
              <a:lnSpc>
                <a:spcPct val="100000"/>
              </a:lnSpc>
              <a:buNone/>
            </a:pPr>
            <a:r>
              <a:rPr lang="ja-JP" altLang="en-US" sz="1400" dirty="0">
                <a:latin typeface="游明朝体 Pr6N R" panose="02020400000000000000" pitchFamily="18" charset="-128"/>
                <a:ea typeface="游明朝体 Pr6N R" panose="02020400000000000000" pitchFamily="18" charset="-128"/>
              </a:rPr>
              <a:t>納品物サンプル　　　　　　　　　　　　　・・・　　　</a:t>
            </a:r>
            <a:r>
              <a:rPr lang="en-US" altLang="ja-JP" sz="1400" dirty="0">
                <a:latin typeface="游明朝体 Pr6N R" panose="02020400000000000000" pitchFamily="18" charset="-128"/>
                <a:ea typeface="游明朝体 Pr6N R" panose="02020400000000000000" pitchFamily="18" charset="-128"/>
              </a:rPr>
              <a:t>p</a:t>
            </a: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27-28</a:t>
            </a: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ご依頼からお支払いまで　　　　　　　　　・・・　　　</a:t>
            </a:r>
            <a:r>
              <a:rPr lang="en-US" altLang="ja-JP" sz="1400" dirty="0">
                <a:latin typeface="游明朝体 Pr6N R" panose="02020400000000000000" pitchFamily="18" charset="-128"/>
                <a:ea typeface="游明朝体 Pr6N R" panose="02020400000000000000" pitchFamily="18" charset="-128"/>
              </a:rPr>
              <a:t>p 29</a:t>
            </a:r>
            <a:r>
              <a:rPr lang="zh-TW" altLang="en-US" sz="1400" dirty="0">
                <a:latin typeface="游明朝体 Pr6N R" panose="02020400000000000000" pitchFamily="18" charset="-128"/>
                <a:ea typeface="游明朝体 Pr6N R" panose="02020400000000000000" pitchFamily="18" charset="-128"/>
              </a:rPr>
              <a:t>　</a:t>
            </a:r>
            <a:endParaRPr lang="en-US" altLang="ja-JP" sz="1400" dirty="0">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調査会社開発システム　　　　　　　　　　・・・　　　</a:t>
            </a:r>
            <a:r>
              <a:rPr lang="en-US" altLang="ja-JP" sz="1400" dirty="0">
                <a:latin typeface="游明朝体 Pr6N R" panose="02020400000000000000" pitchFamily="18" charset="-128"/>
                <a:ea typeface="游明朝体 Pr6N R" panose="02020400000000000000" pitchFamily="18" charset="-128"/>
              </a:rPr>
              <a:t>p</a:t>
            </a: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30-31</a:t>
            </a: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会社概要　　　　　　　　　　　　　　　　・・・　　　</a:t>
            </a:r>
            <a:r>
              <a:rPr lang="en-US" altLang="ja-JP" sz="1400" dirty="0">
                <a:latin typeface="游明朝体 Pr6N R" panose="02020400000000000000" pitchFamily="18" charset="-128"/>
                <a:ea typeface="游明朝体 Pr6N R" panose="02020400000000000000" pitchFamily="18" charset="-128"/>
              </a:rPr>
              <a:t>p</a:t>
            </a:r>
            <a:r>
              <a:rPr lang="ja-JP" altLang="en-US" sz="1400" dirty="0">
                <a:latin typeface="游明朝体 Pr6N R" panose="02020400000000000000" pitchFamily="18" charset="-128"/>
                <a:ea typeface="游明朝体 Pr6N R" panose="02020400000000000000" pitchFamily="18" charset="-128"/>
              </a:rPr>
              <a:t> </a:t>
            </a:r>
            <a:r>
              <a:rPr lang="en-US" altLang="ja-JP" sz="1400" dirty="0">
                <a:latin typeface="游明朝体 Pr6N R" panose="02020400000000000000" pitchFamily="18" charset="-128"/>
                <a:ea typeface="游明朝体 Pr6N R" panose="02020400000000000000" pitchFamily="18" charset="-128"/>
              </a:rPr>
              <a:t>32</a:t>
            </a:r>
            <a:endParaRPr lang="ja-JP" altLang="en-US" sz="1400" dirty="0">
              <a:latin typeface="游明朝体 Pr6N R" panose="02020400000000000000" pitchFamily="18" charset="-128"/>
              <a:ea typeface="游明朝体 Pr6N R" panose="02020400000000000000" pitchFamily="18" charset="-128"/>
            </a:endParaRPr>
          </a:p>
        </p:txBody>
      </p:sp>
    </p:spTree>
    <p:extLst>
      <p:ext uri="{BB962C8B-B14F-4D97-AF65-F5344CB8AC3E}">
        <p14:creationId xmlns:p14="http://schemas.microsoft.com/office/powerpoint/2010/main" val="356457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4119A3-AEBC-FD80-0E57-6C31E1A88D18}"/>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9FAC623-FA5C-1B70-CE19-384F49C4DF5D}"/>
              </a:ext>
            </a:extLst>
          </p:cNvPr>
          <p:cNvSpPr txBox="1"/>
          <p:nvPr/>
        </p:nvSpPr>
        <p:spPr>
          <a:xfrm>
            <a:off x="570523" y="141304"/>
            <a:ext cx="10775657" cy="954107"/>
          </a:xfrm>
          <a:prstGeom prst="rect">
            <a:avLst/>
          </a:prstGeom>
          <a:noFill/>
        </p:spPr>
        <p:txBody>
          <a:bodyPr wrap="square" rtlCol="0">
            <a:spAutoFit/>
          </a:bodyPr>
          <a:lstStyle/>
          <a:p>
            <a:r>
              <a:rPr kumimoji="1" lang="ja-JP" altLang="en-US" sz="2000" dirty="0">
                <a:solidFill>
                  <a:schemeClr val="bg1"/>
                </a:solidFill>
                <a:latin typeface="游明朝体 Pr6N R" panose="02020400000000000000" pitchFamily="18" charset="-128"/>
                <a:ea typeface="游明朝体 Pr6N R" panose="02020400000000000000" pitchFamily="18" charset="-128"/>
              </a:rPr>
              <a:t>アスマークの実績</a:t>
            </a:r>
            <a:endParaRPr kumimoji="1" lang="en-US" altLang="ja-JP" sz="2000" dirty="0">
              <a:solidFill>
                <a:schemeClr val="bg1"/>
              </a:solidFill>
              <a:latin typeface="游明朝体 Pr6N R" panose="02020400000000000000" pitchFamily="18" charset="-128"/>
              <a:ea typeface="游明朝体 Pr6N R" panose="02020400000000000000" pitchFamily="18" charset="-128"/>
            </a:endParaRPr>
          </a:p>
          <a:p>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国内リサーチ市場と当社売上高推移　</a:t>
            </a:r>
            <a:r>
              <a:rPr kumimoji="1" lang="en-US" altLang="ja-JP" sz="1400" dirty="0">
                <a:solidFill>
                  <a:schemeClr val="bg1"/>
                </a:solidFill>
                <a:latin typeface="游明朝体 Pr6N R" panose="02020400000000000000" pitchFamily="18" charset="-128"/>
                <a:ea typeface="游明朝体 Pr6N R" panose="02020400000000000000" pitchFamily="18" charset="-128"/>
              </a:rPr>
              <a:t>―</a:t>
            </a:r>
            <a:r>
              <a:rPr kumimoji="1" lang="ja-JP" altLang="en-US" sz="1400" dirty="0">
                <a:solidFill>
                  <a:schemeClr val="bg1"/>
                </a:solidFill>
                <a:latin typeface="游明朝体 Pr6N R" panose="02020400000000000000" pitchFamily="18" charset="-128"/>
                <a:ea typeface="游明朝体 Pr6N R" panose="02020400000000000000" pitchFamily="18" charset="-128"/>
              </a:rPr>
              <a:t>　直近では市場成長率を上回る業績を継続</a:t>
            </a:r>
            <a:endParaRPr kumimoji="1" lang="ja-JP" altLang="en-US" dirty="0">
              <a:solidFill>
                <a:schemeClr val="bg1"/>
              </a:solidFill>
              <a:latin typeface="游明朝体 Pr6N R" panose="02020400000000000000" pitchFamily="18" charset="-128"/>
              <a:ea typeface="游明朝体 Pr6N R" panose="02020400000000000000" pitchFamily="18" charset="-128"/>
            </a:endParaRPr>
          </a:p>
        </p:txBody>
      </p:sp>
      <p:graphicFrame>
        <p:nvGraphicFramePr>
          <p:cNvPr id="3" name="グラフ 2">
            <a:extLst>
              <a:ext uri="{FF2B5EF4-FFF2-40B4-BE49-F238E27FC236}">
                <a16:creationId xmlns:a16="http://schemas.microsoft.com/office/drawing/2014/main" id="{8D1F7976-43F2-99F1-C25C-0BA93F349093}"/>
              </a:ext>
            </a:extLst>
          </p:cNvPr>
          <p:cNvGraphicFramePr>
            <a:graphicFrameLocks/>
          </p:cNvGraphicFramePr>
          <p:nvPr>
            <p:extLst>
              <p:ext uri="{D42A27DB-BD31-4B8C-83A1-F6EECF244321}">
                <p14:modId xmlns:p14="http://schemas.microsoft.com/office/powerpoint/2010/main" val="563426273"/>
              </p:ext>
            </p:extLst>
          </p:nvPr>
        </p:nvGraphicFramePr>
        <p:xfrm>
          <a:off x="2123591" y="4107423"/>
          <a:ext cx="8030485" cy="2370855"/>
        </p:xfrm>
        <a:graphic>
          <a:graphicData uri="http://schemas.openxmlformats.org/drawingml/2006/chart">
            <c:chart xmlns:c="http://schemas.openxmlformats.org/drawingml/2006/chart" xmlns:r="http://schemas.openxmlformats.org/officeDocument/2006/relationships" r:id="rId2"/>
          </a:graphicData>
        </a:graphic>
      </p:graphicFrame>
      <p:sp>
        <p:nvSpPr>
          <p:cNvPr id="5" name="タイトル 1">
            <a:extLst>
              <a:ext uri="{FF2B5EF4-FFF2-40B4-BE49-F238E27FC236}">
                <a16:creationId xmlns:a16="http://schemas.microsoft.com/office/drawing/2014/main" id="{7F012CAD-9526-1024-7AD5-C6FF30AFF1F3}"/>
              </a:ext>
            </a:extLst>
          </p:cNvPr>
          <p:cNvSpPr txBox="1">
            <a:spLocks/>
          </p:cNvSpPr>
          <p:nvPr/>
        </p:nvSpPr>
        <p:spPr>
          <a:xfrm>
            <a:off x="2319396" y="1708907"/>
            <a:ext cx="2391094" cy="466783"/>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fontAlgn="auto">
              <a:spcAft>
                <a:spcPts val="0"/>
              </a:spcAft>
              <a:defRPr/>
            </a:pPr>
            <a:r>
              <a:rPr lang="ja-JP" altLang="en-US" sz="1400" b="0" dirty="0">
                <a:solidFill>
                  <a:srgbClr val="3F3F3F"/>
                </a:solidFill>
                <a:latin typeface="A-OTF 新ゴ Pro L" panose="020B0300000000000000" pitchFamily="34" charset="-128"/>
                <a:ea typeface="A-OTF 新ゴ Pro L" panose="020B0300000000000000" pitchFamily="34" charset="-128"/>
                <a:cs typeface="源真ゴシックP Bold" panose="020B0602020203020207" pitchFamily="50" charset="-128"/>
              </a:rPr>
              <a:t>国内</a:t>
            </a:r>
            <a:r>
              <a:rPr lang="en-US" altLang="ja-JP" sz="1400" b="0" dirty="0">
                <a:solidFill>
                  <a:srgbClr val="3F3F3F"/>
                </a:solidFill>
                <a:latin typeface="A-OTF 新ゴ Pro L" panose="020B0300000000000000" pitchFamily="34" charset="-128"/>
                <a:ea typeface="A-OTF 新ゴ Pro L" panose="020B0300000000000000" pitchFamily="34" charset="-128"/>
                <a:cs typeface="源真ゴシックP Bold" panose="020B0602020203020207" pitchFamily="50" charset="-128"/>
              </a:rPr>
              <a:t>MR</a:t>
            </a:r>
            <a:r>
              <a:rPr lang="ja-JP" altLang="en-US" sz="1400" b="0" dirty="0">
                <a:solidFill>
                  <a:srgbClr val="3F3F3F"/>
                </a:solidFill>
                <a:latin typeface="A-OTF 新ゴ Pro L" panose="020B0300000000000000" pitchFamily="34" charset="-128"/>
                <a:ea typeface="A-OTF 新ゴ Pro L" panose="020B0300000000000000" pitchFamily="34" charset="-128"/>
                <a:cs typeface="源真ゴシックP Bold" panose="020B0602020203020207" pitchFamily="50" charset="-128"/>
              </a:rPr>
              <a:t>市場規模</a:t>
            </a:r>
          </a:p>
        </p:txBody>
      </p:sp>
      <p:sp>
        <p:nvSpPr>
          <p:cNvPr id="7" name="正方形/長方形 6">
            <a:extLst>
              <a:ext uri="{FF2B5EF4-FFF2-40B4-BE49-F238E27FC236}">
                <a16:creationId xmlns:a16="http://schemas.microsoft.com/office/drawing/2014/main" id="{877F9CDA-0FF6-B9B3-149E-4202A59310EA}"/>
              </a:ext>
            </a:extLst>
          </p:cNvPr>
          <p:cNvSpPr/>
          <p:nvPr/>
        </p:nvSpPr>
        <p:spPr>
          <a:xfrm>
            <a:off x="2615955" y="1992290"/>
            <a:ext cx="962123" cy="307777"/>
          </a:xfrm>
          <a:prstGeom prst="rect">
            <a:avLst/>
          </a:prstGeom>
        </p:spPr>
        <p:txBody>
          <a:bodyPr wrap="square">
            <a:spAutoFit/>
          </a:bodyPr>
          <a:lstStyle/>
          <a:p>
            <a:pPr algn="l" fontAlgn="auto">
              <a:spcBef>
                <a:spcPts val="0"/>
              </a:spcBef>
              <a:spcAft>
                <a:spcPts val="0"/>
              </a:spcAft>
              <a:defRPr/>
            </a:pPr>
            <a:r>
              <a:rPr lang="ja-JP" altLang="en-US" sz="800" dirty="0">
                <a:solidFill>
                  <a:srgbClr val="000000"/>
                </a:solidFill>
                <a:latin typeface="A-OTF 新ゴ Pro L" panose="020B0300000000000000" pitchFamily="34" charset="-128"/>
                <a:ea typeface="A-OTF 新ゴ Pro L" panose="020B0300000000000000" pitchFamily="34" charset="-128"/>
                <a:cs typeface="源真ゴシックP Regular" panose="020B0302020203020207" pitchFamily="50" charset="-128"/>
              </a:rPr>
              <a:t>（単位：億円）</a:t>
            </a:r>
            <a:r>
              <a:rPr lang="ja-JP" altLang="en-US" sz="1400" dirty="0">
                <a:solidFill>
                  <a:srgbClr val="3F3F3F"/>
                </a:solidFill>
                <a:latin typeface="A-OTF 新ゴ Pro L" panose="020B0300000000000000" pitchFamily="34" charset="-128"/>
                <a:ea typeface="A-OTF 新ゴ Pro L" panose="020B0300000000000000" pitchFamily="34" charset="-128"/>
                <a:cs typeface="源真ゴシックP Regular" panose="020B0302020203020207" pitchFamily="50" charset="-128"/>
              </a:rPr>
              <a:t> </a:t>
            </a:r>
          </a:p>
        </p:txBody>
      </p:sp>
      <p:sp>
        <p:nvSpPr>
          <p:cNvPr id="11" name="タイトル 1">
            <a:extLst>
              <a:ext uri="{FF2B5EF4-FFF2-40B4-BE49-F238E27FC236}">
                <a16:creationId xmlns:a16="http://schemas.microsoft.com/office/drawing/2014/main" id="{3C51F30F-0FDD-CF97-693B-BBEB5A88A295}"/>
              </a:ext>
            </a:extLst>
          </p:cNvPr>
          <p:cNvSpPr txBox="1">
            <a:spLocks/>
          </p:cNvSpPr>
          <p:nvPr/>
        </p:nvSpPr>
        <p:spPr>
          <a:xfrm>
            <a:off x="2379523" y="4340075"/>
            <a:ext cx="3608926" cy="466783"/>
          </a:xfrm>
          <a:prstGeom prst="rect">
            <a:avLst/>
          </a:prstGeom>
        </p:spPr>
        <p:txBody>
          <a:bodyPr vert="horz" lIns="91440" tIns="45720" rIns="91440" bIns="45720" rtlCol="0" anchor="ctr">
            <a:noAutofit/>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fontAlgn="auto">
              <a:spcAft>
                <a:spcPts val="0"/>
              </a:spcAft>
              <a:defRPr/>
            </a:pPr>
            <a:r>
              <a:rPr lang="ja-JP" altLang="en-US" sz="1400" b="0" dirty="0">
                <a:solidFill>
                  <a:srgbClr val="317CC0"/>
                </a:solidFill>
                <a:latin typeface="A-OTF 新ゴ Pro L" panose="020B0300000000000000" pitchFamily="34" charset="-128"/>
                <a:ea typeface="A-OTF 新ゴ Pro L" panose="020B0300000000000000" pitchFamily="34" charset="-128"/>
                <a:cs typeface="源真ゴシックP Bold" panose="020B0602020203020207" pitchFamily="50" charset="-128"/>
              </a:rPr>
              <a:t>アスマーク売上高推移</a:t>
            </a:r>
            <a:endParaRPr lang="en-US" altLang="ja-JP" sz="1400" b="0" dirty="0">
              <a:solidFill>
                <a:srgbClr val="317CC0"/>
              </a:solidFill>
              <a:latin typeface="A-OTF 新ゴ Pro L" panose="020B0300000000000000" pitchFamily="34" charset="-128"/>
              <a:ea typeface="A-OTF 新ゴ Pro L" panose="020B0300000000000000" pitchFamily="34" charset="-128"/>
              <a:cs typeface="源真ゴシックP Bold" panose="020B0602020203020207" pitchFamily="50" charset="-128"/>
            </a:endParaRPr>
          </a:p>
        </p:txBody>
      </p:sp>
      <p:sp>
        <p:nvSpPr>
          <p:cNvPr id="13" name="正方形/長方形 12">
            <a:extLst>
              <a:ext uri="{FF2B5EF4-FFF2-40B4-BE49-F238E27FC236}">
                <a16:creationId xmlns:a16="http://schemas.microsoft.com/office/drawing/2014/main" id="{9D8F56DE-D7A1-EA2F-20CB-AC45F30DF2AD}"/>
              </a:ext>
            </a:extLst>
          </p:cNvPr>
          <p:cNvSpPr/>
          <p:nvPr/>
        </p:nvSpPr>
        <p:spPr>
          <a:xfrm>
            <a:off x="2670470" y="4651364"/>
            <a:ext cx="962123" cy="307777"/>
          </a:xfrm>
          <a:prstGeom prst="rect">
            <a:avLst/>
          </a:prstGeom>
        </p:spPr>
        <p:txBody>
          <a:bodyPr wrap="none">
            <a:spAutoFit/>
          </a:bodyPr>
          <a:lstStyle/>
          <a:p>
            <a:pPr algn="l" fontAlgn="auto">
              <a:spcBef>
                <a:spcPts val="0"/>
              </a:spcBef>
              <a:spcAft>
                <a:spcPts val="0"/>
              </a:spcAft>
              <a:defRPr/>
            </a:pPr>
            <a:r>
              <a:rPr lang="ja-JP" altLang="en-US" sz="800" dirty="0">
                <a:solidFill>
                  <a:srgbClr val="000000"/>
                </a:solidFill>
                <a:latin typeface="A-OTF 新ゴ Pro L" panose="020B0300000000000000" pitchFamily="34" charset="-128"/>
                <a:ea typeface="A-OTF 新ゴ Pro L" panose="020B0300000000000000" pitchFamily="34" charset="-128"/>
                <a:cs typeface="源真ゴシックP Regular" panose="020B0302020203020207" pitchFamily="50" charset="-128"/>
              </a:rPr>
              <a:t>（単位：億円）</a:t>
            </a:r>
            <a:r>
              <a:rPr lang="ja-JP" altLang="en-US" sz="1400" dirty="0">
                <a:solidFill>
                  <a:srgbClr val="3F3F3F"/>
                </a:solidFill>
                <a:latin typeface="A-OTF 新ゴ Pro L" panose="020B0300000000000000" pitchFamily="34" charset="-128"/>
                <a:ea typeface="A-OTF 新ゴ Pro L" panose="020B0300000000000000" pitchFamily="34" charset="-128"/>
                <a:cs typeface="源真ゴシックP Regular" panose="020B0302020203020207" pitchFamily="50" charset="-128"/>
              </a:rPr>
              <a:t> </a:t>
            </a:r>
          </a:p>
        </p:txBody>
      </p:sp>
      <p:sp>
        <p:nvSpPr>
          <p:cNvPr id="14" name="テキスト ボックス 13">
            <a:extLst>
              <a:ext uri="{FF2B5EF4-FFF2-40B4-BE49-F238E27FC236}">
                <a16:creationId xmlns:a16="http://schemas.microsoft.com/office/drawing/2014/main" id="{8161AF4F-91B5-BCBB-7A90-03CE7C3EF2B1}"/>
              </a:ext>
            </a:extLst>
          </p:cNvPr>
          <p:cNvSpPr txBox="1"/>
          <p:nvPr/>
        </p:nvSpPr>
        <p:spPr>
          <a:xfrm>
            <a:off x="3718344" y="1827647"/>
            <a:ext cx="744104" cy="215444"/>
          </a:xfrm>
          <a:prstGeom prst="rect">
            <a:avLst/>
          </a:prstGeom>
          <a:noFill/>
        </p:spPr>
        <p:txBody>
          <a:bodyPr wrap="square" rtlCol="0">
            <a:spAutoFit/>
          </a:bodyPr>
          <a:lstStyle/>
          <a:p>
            <a:r>
              <a:rPr lang="en-US" altLang="ja-JP" sz="800" dirty="0">
                <a:solidFill>
                  <a:srgbClr val="3F3F3F"/>
                </a:solidFill>
                <a:latin typeface="A-OTF 新ゴ Pro L" panose="020B0300000000000000" pitchFamily="34" charset="-128"/>
                <a:ea typeface="A-OTF 新ゴ Pro L" panose="020B0300000000000000" pitchFamily="34" charset="-128"/>
                <a:cs typeface="源真ゴシックP Bold" panose="020B0602020203020207" pitchFamily="50" charset="-128"/>
              </a:rPr>
              <a:t>(</a:t>
            </a:r>
            <a:r>
              <a:rPr lang="ja-JP" altLang="en-US" sz="800" dirty="0">
                <a:solidFill>
                  <a:srgbClr val="3F3F3F"/>
                </a:solidFill>
                <a:latin typeface="A-OTF 新ゴ Pro L" panose="020B0300000000000000" pitchFamily="34" charset="-128"/>
                <a:ea typeface="A-OTF 新ゴ Pro L" panose="020B0300000000000000" pitchFamily="34" charset="-128"/>
                <a:cs typeface="源真ゴシックP Bold" panose="020B0602020203020207" pitchFamily="50" charset="-128"/>
              </a:rPr>
              <a:t>注）</a:t>
            </a:r>
            <a:endParaRPr lang="ja-JP" altLang="en-US" sz="800" dirty="0"/>
          </a:p>
        </p:txBody>
      </p:sp>
      <p:graphicFrame>
        <p:nvGraphicFramePr>
          <p:cNvPr id="15" name="グラフ 14">
            <a:extLst>
              <a:ext uri="{FF2B5EF4-FFF2-40B4-BE49-F238E27FC236}">
                <a16:creationId xmlns:a16="http://schemas.microsoft.com/office/drawing/2014/main" id="{957CB4BF-452C-6A93-AE0A-586F8435363D}"/>
              </a:ext>
            </a:extLst>
          </p:cNvPr>
          <p:cNvGraphicFramePr>
            <a:graphicFrameLocks/>
          </p:cNvGraphicFramePr>
          <p:nvPr>
            <p:extLst>
              <p:ext uri="{D42A27DB-BD31-4B8C-83A1-F6EECF244321}">
                <p14:modId xmlns:p14="http://schemas.microsoft.com/office/powerpoint/2010/main" val="2461308017"/>
              </p:ext>
            </p:extLst>
          </p:nvPr>
        </p:nvGraphicFramePr>
        <p:xfrm>
          <a:off x="2063464" y="1952421"/>
          <a:ext cx="8030485" cy="2164235"/>
        </p:xfrm>
        <a:graphic>
          <a:graphicData uri="http://schemas.openxmlformats.org/drawingml/2006/chart">
            <c:chart xmlns:c="http://schemas.openxmlformats.org/drawingml/2006/chart" xmlns:r="http://schemas.openxmlformats.org/officeDocument/2006/relationships" r:id="rId3"/>
          </a:graphicData>
        </a:graphic>
      </p:graphicFrame>
      <p:sp>
        <p:nvSpPr>
          <p:cNvPr id="21" name="テキスト ボックス 20">
            <a:extLst>
              <a:ext uri="{FF2B5EF4-FFF2-40B4-BE49-F238E27FC236}">
                <a16:creationId xmlns:a16="http://schemas.microsoft.com/office/drawing/2014/main" id="{ADB9F803-DDA9-D927-D42A-C610EE150A27}"/>
              </a:ext>
            </a:extLst>
          </p:cNvPr>
          <p:cNvSpPr txBox="1"/>
          <p:nvPr/>
        </p:nvSpPr>
        <p:spPr>
          <a:xfrm>
            <a:off x="8930191" y="4122984"/>
            <a:ext cx="792088" cy="215444"/>
          </a:xfrm>
          <a:prstGeom prst="rect">
            <a:avLst/>
          </a:prstGeom>
          <a:noFill/>
        </p:spPr>
        <p:txBody>
          <a:bodyPr wrap="square" rtlCol="0">
            <a:spAutoFit/>
          </a:bodyPr>
          <a:lstStyle/>
          <a:p>
            <a:r>
              <a:rPr lang="ja-JP" altLang="en-US" sz="800" dirty="0">
                <a:latin typeface="A-OTF 新ゴ Pro L" panose="020B0300000000000000" pitchFamily="34" charset="-128"/>
                <a:ea typeface="A-OTF 新ゴ Pro L" panose="020B0300000000000000" pitchFamily="34" charset="-128"/>
              </a:rPr>
              <a:t>（予測）</a:t>
            </a:r>
          </a:p>
        </p:txBody>
      </p:sp>
      <p:sp>
        <p:nvSpPr>
          <p:cNvPr id="22" name="テキスト ボックス 21">
            <a:extLst>
              <a:ext uri="{FF2B5EF4-FFF2-40B4-BE49-F238E27FC236}">
                <a16:creationId xmlns:a16="http://schemas.microsoft.com/office/drawing/2014/main" id="{2D595FDD-CAFA-5046-FCD1-8ECBA74BD7B0}"/>
              </a:ext>
            </a:extLst>
          </p:cNvPr>
          <p:cNvSpPr txBox="1"/>
          <p:nvPr/>
        </p:nvSpPr>
        <p:spPr>
          <a:xfrm>
            <a:off x="8922531" y="2151369"/>
            <a:ext cx="670220" cy="223138"/>
          </a:xfrm>
          <a:prstGeom prst="rect">
            <a:avLst/>
          </a:prstGeom>
          <a:noFill/>
        </p:spPr>
        <p:txBody>
          <a:bodyPr wrap="square" rtlCol="0">
            <a:spAutoFit/>
          </a:bodyPr>
          <a:lstStyle/>
          <a:p>
            <a:r>
              <a:rPr lang="ja-JP" altLang="en-US" sz="850" dirty="0">
                <a:latin typeface="A-OTF 新ゴ Pro L" panose="020B0300000000000000" pitchFamily="34" charset="-128"/>
                <a:ea typeface="A-OTF 新ゴ Pro L" panose="020B0300000000000000" pitchFamily="34" charset="-128"/>
              </a:rPr>
              <a:t>未公表</a:t>
            </a:r>
          </a:p>
        </p:txBody>
      </p:sp>
      <p:sp>
        <p:nvSpPr>
          <p:cNvPr id="25" name="矢印: 右 7">
            <a:extLst>
              <a:ext uri="{FF2B5EF4-FFF2-40B4-BE49-F238E27FC236}">
                <a16:creationId xmlns:a16="http://schemas.microsoft.com/office/drawing/2014/main" id="{C0712337-D43E-FB21-9BCE-0AD924BA423B}"/>
              </a:ext>
            </a:extLst>
          </p:cNvPr>
          <p:cNvSpPr/>
          <p:nvPr/>
        </p:nvSpPr>
        <p:spPr>
          <a:xfrm rot="20162798">
            <a:off x="7220084" y="3184338"/>
            <a:ext cx="2158625" cy="322941"/>
          </a:xfrm>
          <a:custGeom>
            <a:avLst/>
            <a:gdLst>
              <a:gd name="connsiteX0" fmla="*/ 0 w 4415393"/>
              <a:gd name="connsiteY0" fmla="*/ 229090 h 916359"/>
              <a:gd name="connsiteX1" fmla="*/ 3735546 w 4415393"/>
              <a:gd name="connsiteY1" fmla="*/ 229090 h 916359"/>
              <a:gd name="connsiteX2" fmla="*/ 3735546 w 4415393"/>
              <a:gd name="connsiteY2" fmla="*/ 0 h 916359"/>
              <a:gd name="connsiteX3" fmla="*/ 4415393 w 4415393"/>
              <a:gd name="connsiteY3" fmla="*/ 458180 h 916359"/>
              <a:gd name="connsiteX4" fmla="*/ 3735546 w 4415393"/>
              <a:gd name="connsiteY4" fmla="*/ 916359 h 916359"/>
              <a:gd name="connsiteX5" fmla="*/ 3735546 w 4415393"/>
              <a:gd name="connsiteY5" fmla="*/ 687269 h 916359"/>
              <a:gd name="connsiteX6" fmla="*/ 0 w 4415393"/>
              <a:gd name="connsiteY6" fmla="*/ 687269 h 916359"/>
              <a:gd name="connsiteX7" fmla="*/ 0 w 4415393"/>
              <a:gd name="connsiteY7" fmla="*/ 229090 h 916359"/>
              <a:gd name="connsiteX0" fmla="*/ 0 w 4415393"/>
              <a:gd name="connsiteY0" fmla="*/ 687269 h 916359"/>
              <a:gd name="connsiteX1" fmla="*/ 3735546 w 4415393"/>
              <a:gd name="connsiteY1" fmla="*/ 229090 h 916359"/>
              <a:gd name="connsiteX2" fmla="*/ 3735546 w 4415393"/>
              <a:gd name="connsiteY2" fmla="*/ 0 h 916359"/>
              <a:gd name="connsiteX3" fmla="*/ 4415393 w 4415393"/>
              <a:gd name="connsiteY3" fmla="*/ 458180 h 916359"/>
              <a:gd name="connsiteX4" fmla="*/ 3735546 w 4415393"/>
              <a:gd name="connsiteY4" fmla="*/ 916359 h 916359"/>
              <a:gd name="connsiteX5" fmla="*/ 3735546 w 4415393"/>
              <a:gd name="connsiteY5" fmla="*/ 687269 h 916359"/>
              <a:gd name="connsiteX6" fmla="*/ 0 w 4415393"/>
              <a:gd name="connsiteY6" fmla="*/ 687269 h 916359"/>
              <a:gd name="connsiteX0" fmla="*/ 0 w 4442302"/>
              <a:gd name="connsiteY0" fmla="*/ 466813 h 916359"/>
              <a:gd name="connsiteX1" fmla="*/ 3762455 w 4442302"/>
              <a:gd name="connsiteY1" fmla="*/ 229090 h 916359"/>
              <a:gd name="connsiteX2" fmla="*/ 3762455 w 4442302"/>
              <a:gd name="connsiteY2" fmla="*/ 0 h 916359"/>
              <a:gd name="connsiteX3" fmla="*/ 4442302 w 4442302"/>
              <a:gd name="connsiteY3" fmla="*/ 458180 h 916359"/>
              <a:gd name="connsiteX4" fmla="*/ 3762455 w 4442302"/>
              <a:gd name="connsiteY4" fmla="*/ 916359 h 916359"/>
              <a:gd name="connsiteX5" fmla="*/ 3762455 w 4442302"/>
              <a:gd name="connsiteY5" fmla="*/ 687269 h 916359"/>
              <a:gd name="connsiteX6" fmla="*/ 0 w 4442302"/>
              <a:gd name="connsiteY6" fmla="*/ 466813 h 916359"/>
              <a:gd name="connsiteX0" fmla="*/ 0 w 4442302"/>
              <a:gd name="connsiteY0" fmla="*/ 466813 h 916359"/>
              <a:gd name="connsiteX1" fmla="*/ 3762455 w 4442302"/>
              <a:gd name="connsiteY1" fmla="*/ 229090 h 916359"/>
              <a:gd name="connsiteX2" fmla="*/ 3762455 w 4442302"/>
              <a:gd name="connsiteY2" fmla="*/ 0 h 916359"/>
              <a:gd name="connsiteX3" fmla="*/ 4442302 w 4442302"/>
              <a:gd name="connsiteY3" fmla="*/ 458180 h 916359"/>
              <a:gd name="connsiteX4" fmla="*/ 3762455 w 4442302"/>
              <a:gd name="connsiteY4" fmla="*/ 916359 h 916359"/>
              <a:gd name="connsiteX5" fmla="*/ 3762455 w 4442302"/>
              <a:gd name="connsiteY5" fmla="*/ 687269 h 916359"/>
              <a:gd name="connsiteX6" fmla="*/ 0 w 4442302"/>
              <a:gd name="connsiteY6" fmla="*/ 466813 h 916359"/>
              <a:gd name="connsiteX0" fmla="*/ 1039 w 4443341"/>
              <a:gd name="connsiteY0" fmla="*/ 466813 h 916359"/>
              <a:gd name="connsiteX1" fmla="*/ 3763494 w 4443341"/>
              <a:gd name="connsiteY1" fmla="*/ 229090 h 916359"/>
              <a:gd name="connsiteX2" fmla="*/ 3763494 w 4443341"/>
              <a:gd name="connsiteY2" fmla="*/ 0 h 916359"/>
              <a:gd name="connsiteX3" fmla="*/ 4443341 w 4443341"/>
              <a:gd name="connsiteY3" fmla="*/ 458180 h 916359"/>
              <a:gd name="connsiteX4" fmla="*/ 3763494 w 4443341"/>
              <a:gd name="connsiteY4" fmla="*/ 916359 h 916359"/>
              <a:gd name="connsiteX5" fmla="*/ 3763494 w 4443341"/>
              <a:gd name="connsiteY5" fmla="*/ 687269 h 916359"/>
              <a:gd name="connsiteX6" fmla="*/ 1039 w 4443341"/>
              <a:gd name="connsiteY6" fmla="*/ 466813 h 916359"/>
              <a:gd name="connsiteX0" fmla="*/ 36627 w 4478929"/>
              <a:gd name="connsiteY0" fmla="*/ 466813 h 952693"/>
              <a:gd name="connsiteX1" fmla="*/ 3799082 w 4478929"/>
              <a:gd name="connsiteY1" fmla="*/ 229090 h 952693"/>
              <a:gd name="connsiteX2" fmla="*/ 3799082 w 4478929"/>
              <a:gd name="connsiteY2" fmla="*/ 0 h 952693"/>
              <a:gd name="connsiteX3" fmla="*/ 4478929 w 4478929"/>
              <a:gd name="connsiteY3" fmla="*/ 458180 h 952693"/>
              <a:gd name="connsiteX4" fmla="*/ 3799082 w 4478929"/>
              <a:gd name="connsiteY4" fmla="*/ 916359 h 952693"/>
              <a:gd name="connsiteX5" fmla="*/ 3799082 w 4478929"/>
              <a:gd name="connsiteY5" fmla="*/ 687269 h 952693"/>
              <a:gd name="connsiteX6" fmla="*/ 36627 w 4478929"/>
              <a:gd name="connsiteY6" fmla="*/ 466813 h 952693"/>
              <a:gd name="connsiteX0" fmla="*/ 0 w 4442302"/>
              <a:gd name="connsiteY0" fmla="*/ 466813 h 952693"/>
              <a:gd name="connsiteX1" fmla="*/ 3762455 w 4442302"/>
              <a:gd name="connsiteY1" fmla="*/ 229090 h 952693"/>
              <a:gd name="connsiteX2" fmla="*/ 3762455 w 4442302"/>
              <a:gd name="connsiteY2" fmla="*/ 0 h 952693"/>
              <a:gd name="connsiteX3" fmla="*/ 4442302 w 4442302"/>
              <a:gd name="connsiteY3" fmla="*/ 458180 h 952693"/>
              <a:gd name="connsiteX4" fmla="*/ 3762455 w 4442302"/>
              <a:gd name="connsiteY4" fmla="*/ 916359 h 952693"/>
              <a:gd name="connsiteX5" fmla="*/ 3762455 w 4442302"/>
              <a:gd name="connsiteY5" fmla="*/ 687269 h 952693"/>
              <a:gd name="connsiteX6" fmla="*/ 0 w 4442302"/>
              <a:gd name="connsiteY6" fmla="*/ 466813 h 952693"/>
              <a:gd name="connsiteX0" fmla="*/ 0 w 4442302"/>
              <a:gd name="connsiteY0" fmla="*/ 466813 h 916359"/>
              <a:gd name="connsiteX1" fmla="*/ 3762455 w 4442302"/>
              <a:gd name="connsiteY1" fmla="*/ 229090 h 916359"/>
              <a:gd name="connsiteX2" fmla="*/ 3762455 w 4442302"/>
              <a:gd name="connsiteY2" fmla="*/ 0 h 916359"/>
              <a:gd name="connsiteX3" fmla="*/ 4442302 w 4442302"/>
              <a:gd name="connsiteY3" fmla="*/ 458180 h 916359"/>
              <a:gd name="connsiteX4" fmla="*/ 3762455 w 4442302"/>
              <a:gd name="connsiteY4" fmla="*/ 916359 h 916359"/>
              <a:gd name="connsiteX5" fmla="*/ 3762455 w 4442302"/>
              <a:gd name="connsiteY5" fmla="*/ 687269 h 916359"/>
              <a:gd name="connsiteX6" fmla="*/ 0 w 4442302"/>
              <a:gd name="connsiteY6" fmla="*/ 466813 h 916359"/>
              <a:gd name="connsiteX0" fmla="*/ 0 w 4442302"/>
              <a:gd name="connsiteY0" fmla="*/ 466813 h 916359"/>
              <a:gd name="connsiteX1" fmla="*/ 3762455 w 4442302"/>
              <a:gd name="connsiteY1" fmla="*/ 229090 h 916359"/>
              <a:gd name="connsiteX2" fmla="*/ 3762455 w 4442302"/>
              <a:gd name="connsiteY2" fmla="*/ 0 h 916359"/>
              <a:gd name="connsiteX3" fmla="*/ 4442302 w 4442302"/>
              <a:gd name="connsiteY3" fmla="*/ 458180 h 916359"/>
              <a:gd name="connsiteX4" fmla="*/ 3762455 w 4442302"/>
              <a:gd name="connsiteY4" fmla="*/ 916359 h 916359"/>
              <a:gd name="connsiteX5" fmla="*/ 3762455 w 4442302"/>
              <a:gd name="connsiteY5" fmla="*/ 687269 h 916359"/>
              <a:gd name="connsiteX6" fmla="*/ 0 w 4442302"/>
              <a:gd name="connsiteY6" fmla="*/ 466813 h 916359"/>
              <a:gd name="connsiteX0" fmla="*/ 0 w 4442302"/>
              <a:gd name="connsiteY0" fmla="*/ 466813 h 916359"/>
              <a:gd name="connsiteX1" fmla="*/ 3762455 w 4442302"/>
              <a:gd name="connsiteY1" fmla="*/ 229090 h 916359"/>
              <a:gd name="connsiteX2" fmla="*/ 3762455 w 4442302"/>
              <a:gd name="connsiteY2" fmla="*/ 0 h 916359"/>
              <a:gd name="connsiteX3" fmla="*/ 4442302 w 4442302"/>
              <a:gd name="connsiteY3" fmla="*/ 458180 h 916359"/>
              <a:gd name="connsiteX4" fmla="*/ 3762455 w 4442302"/>
              <a:gd name="connsiteY4" fmla="*/ 916359 h 916359"/>
              <a:gd name="connsiteX5" fmla="*/ 3762455 w 4442302"/>
              <a:gd name="connsiteY5" fmla="*/ 687269 h 916359"/>
              <a:gd name="connsiteX6" fmla="*/ 0 w 4442302"/>
              <a:gd name="connsiteY6" fmla="*/ 466813 h 916359"/>
              <a:gd name="connsiteX0" fmla="*/ 0 w 4267013"/>
              <a:gd name="connsiteY0" fmla="*/ 302708 h 916359"/>
              <a:gd name="connsiteX1" fmla="*/ 3587166 w 4267013"/>
              <a:gd name="connsiteY1" fmla="*/ 229090 h 916359"/>
              <a:gd name="connsiteX2" fmla="*/ 3587166 w 4267013"/>
              <a:gd name="connsiteY2" fmla="*/ 0 h 916359"/>
              <a:gd name="connsiteX3" fmla="*/ 4267013 w 4267013"/>
              <a:gd name="connsiteY3" fmla="*/ 458180 h 916359"/>
              <a:gd name="connsiteX4" fmla="*/ 3587166 w 4267013"/>
              <a:gd name="connsiteY4" fmla="*/ 916359 h 916359"/>
              <a:gd name="connsiteX5" fmla="*/ 3587166 w 4267013"/>
              <a:gd name="connsiteY5" fmla="*/ 687269 h 916359"/>
              <a:gd name="connsiteX6" fmla="*/ 0 w 4267013"/>
              <a:gd name="connsiteY6" fmla="*/ 302708 h 916359"/>
              <a:gd name="connsiteX0" fmla="*/ 0 w 4749105"/>
              <a:gd name="connsiteY0" fmla="*/ 128135 h 916359"/>
              <a:gd name="connsiteX1" fmla="*/ 4069258 w 4749105"/>
              <a:gd name="connsiteY1" fmla="*/ 229090 h 916359"/>
              <a:gd name="connsiteX2" fmla="*/ 4069258 w 4749105"/>
              <a:gd name="connsiteY2" fmla="*/ 0 h 916359"/>
              <a:gd name="connsiteX3" fmla="*/ 4749105 w 4749105"/>
              <a:gd name="connsiteY3" fmla="*/ 458180 h 916359"/>
              <a:gd name="connsiteX4" fmla="*/ 4069258 w 4749105"/>
              <a:gd name="connsiteY4" fmla="*/ 916359 h 916359"/>
              <a:gd name="connsiteX5" fmla="*/ 4069258 w 4749105"/>
              <a:gd name="connsiteY5" fmla="*/ 687269 h 916359"/>
              <a:gd name="connsiteX6" fmla="*/ 0 w 4749105"/>
              <a:gd name="connsiteY6" fmla="*/ 128135 h 916359"/>
              <a:gd name="connsiteX0" fmla="*/ 0 w 4749105"/>
              <a:gd name="connsiteY0" fmla="*/ 128135 h 916359"/>
              <a:gd name="connsiteX1" fmla="*/ 4069258 w 4749105"/>
              <a:gd name="connsiteY1" fmla="*/ 229090 h 916359"/>
              <a:gd name="connsiteX2" fmla="*/ 4069258 w 4749105"/>
              <a:gd name="connsiteY2" fmla="*/ 0 h 916359"/>
              <a:gd name="connsiteX3" fmla="*/ 4749105 w 4749105"/>
              <a:gd name="connsiteY3" fmla="*/ 458180 h 916359"/>
              <a:gd name="connsiteX4" fmla="*/ 4069258 w 4749105"/>
              <a:gd name="connsiteY4" fmla="*/ 916359 h 916359"/>
              <a:gd name="connsiteX5" fmla="*/ 4069258 w 4749105"/>
              <a:gd name="connsiteY5" fmla="*/ 687269 h 916359"/>
              <a:gd name="connsiteX6" fmla="*/ 0 w 4749105"/>
              <a:gd name="connsiteY6" fmla="*/ 128135 h 916359"/>
              <a:gd name="connsiteX0" fmla="*/ 0 w 4749105"/>
              <a:gd name="connsiteY0" fmla="*/ 128135 h 916359"/>
              <a:gd name="connsiteX1" fmla="*/ 4069258 w 4749105"/>
              <a:gd name="connsiteY1" fmla="*/ 229090 h 916359"/>
              <a:gd name="connsiteX2" fmla="*/ 4069258 w 4749105"/>
              <a:gd name="connsiteY2" fmla="*/ 0 h 916359"/>
              <a:gd name="connsiteX3" fmla="*/ 4749105 w 4749105"/>
              <a:gd name="connsiteY3" fmla="*/ 458180 h 916359"/>
              <a:gd name="connsiteX4" fmla="*/ 4069258 w 4749105"/>
              <a:gd name="connsiteY4" fmla="*/ 916359 h 916359"/>
              <a:gd name="connsiteX5" fmla="*/ 4069258 w 4749105"/>
              <a:gd name="connsiteY5" fmla="*/ 687269 h 916359"/>
              <a:gd name="connsiteX6" fmla="*/ 0 w 4749105"/>
              <a:gd name="connsiteY6" fmla="*/ 128135 h 916359"/>
              <a:gd name="connsiteX0" fmla="*/ 0 w 4749105"/>
              <a:gd name="connsiteY0" fmla="*/ 128135 h 916359"/>
              <a:gd name="connsiteX1" fmla="*/ 4069258 w 4749105"/>
              <a:gd name="connsiteY1" fmla="*/ 229090 h 916359"/>
              <a:gd name="connsiteX2" fmla="*/ 4069258 w 4749105"/>
              <a:gd name="connsiteY2" fmla="*/ 0 h 916359"/>
              <a:gd name="connsiteX3" fmla="*/ 4749105 w 4749105"/>
              <a:gd name="connsiteY3" fmla="*/ 458180 h 916359"/>
              <a:gd name="connsiteX4" fmla="*/ 4069258 w 4749105"/>
              <a:gd name="connsiteY4" fmla="*/ 916359 h 916359"/>
              <a:gd name="connsiteX5" fmla="*/ 4069258 w 4749105"/>
              <a:gd name="connsiteY5" fmla="*/ 687269 h 916359"/>
              <a:gd name="connsiteX6" fmla="*/ 0 w 4749105"/>
              <a:gd name="connsiteY6" fmla="*/ 128135 h 916359"/>
              <a:gd name="connsiteX0" fmla="*/ 0 w 4759370"/>
              <a:gd name="connsiteY0" fmla="*/ 128135 h 916359"/>
              <a:gd name="connsiteX1" fmla="*/ 4069258 w 4759370"/>
              <a:gd name="connsiteY1" fmla="*/ 229090 h 916359"/>
              <a:gd name="connsiteX2" fmla="*/ 4069258 w 4759370"/>
              <a:gd name="connsiteY2" fmla="*/ 0 h 916359"/>
              <a:gd name="connsiteX3" fmla="*/ 4759370 w 4759370"/>
              <a:gd name="connsiteY3" fmla="*/ 375876 h 916359"/>
              <a:gd name="connsiteX4" fmla="*/ 4069258 w 4759370"/>
              <a:gd name="connsiteY4" fmla="*/ 916359 h 916359"/>
              <a:gd name="connsiteX5" fmla="*/ 4069258 w 4759370"/>
              <a:gd name="connsiteY5" fmla="*/ 687269 h 916359"/>
              <a:gd name="connsiteX6" fmla="*/ 0 w 4759370"/>
              <a:gd name="connsiteY6" fmla="*/ 128135 h 916359"/>
              <a:gd name="connsiteX0" fmla="*/ 0 w 4759370"/>
              <a:gd name="connsiteY0" fmla="*/ 128135 h 910972"/>
              <a:gd name="connsiteX1" fmla="*/ 4069258 w 4759370"/>
              <a:gd name="connsiteY1" fmla="*/ 229090 h 910972"/>
              <a:gd name="connsiteX2" fmla="*/ 4069258 w 4759370"/>
              <a:gd name="connsiteY2" fmla="*/ 0 h 910972"/>
              <a:gd name="connsiteX3" fmla="*/ 4759370 w 4759370"/>
              <a:gd name="connsiteY3" fmla="*/ 375876 h 910972"/>
              <a:gd name="connsiteX4" fmla="*/ 4139563 w 4759370"/>
              <a:gd name="connsiteY4" fmla="*/ 910972 h 910972"/>
              <a:gd name="connsiteX5" fmla="*/ 4069258 w 4759370"/>
              <a:gd name="connsiteY5" fmla="*/ 687269 h 910972"/>
              <a:gd name="connsiteX6" fmla="*/ 0 w 4759370"/>
              <a:gd name="connsiteY6" fmla="*/ 128135 h 910972"/>
              <a:gd name="connsiteX0" fmla="*/ 0 w 4759370"/>
              <a:gd name="connsiteY0" fmla="*/ 131899 h 914736"/>
              <a:gd name="connsiteX1" fmla="*/ 4069258 w 4759370"/>
              <a:gd name="connsiteY1" fmla="*/ 232854 h 914736"/>
              <a:gd name="connsiteX2" fmla="*/ 3996470 w 4759370"/>
              <a:gd name="connsiteY2" fmla="*/ 0 h 914736"/>
              <a:gd name="connsiteX3" fmla="*/ 4759370 w 4759370"/>
              <a:gd name="connsiteY3" fmla="*/ 379640 h 914736"/>
              <a:gd name="connsiteX4" fmla="*/ 4139563 w 4759370"/>
              <a:gd name="connsiteY4" fmla="*/ 914736 h 914736"/>
              <a:gd name="connsiteX5" fmla="*/ 4069258 w 4759370"/>
              <a:gd name="connsiteY5" fmla="*/ 691033 h 914736"/>
              <a:gd name="connsiteX6" fmla="*/ 0 w 4759370"/>
              <a:gd name="connsiteY6" fmla="*/ 131899 h 914736"/>
              <a:gd name="connsiteX0" fmla="*/ 0 w 4759370"/>
              <a:gd name="connsiteY0" fmla="*/ 131899 h 914736"/>
              <a:gd name="connsiteX1" fmla="*/ 3973843 w 4759370"/>
              <a:gd name="connsiteY1" fmla="*/ 241862 h 914736"/>
              <a:gd name="connsiteX2" fmla="*/ 3996470 w 4759370"/>
              <a:gd name="connsiteY2" fmla="*/ 0 h 914736"/>
              <a:gd name="connsiteX3" fmla="*/ 4759370 w 4759370"/>
              <a:gd name="connsiteY3" fmla="*/ 379640 h 914736"/>
              <a:gd name="connsiteX4" fmla="*/ 4139563 w 4759370"/>
              <a:gd name="connsiteY4" fmla="*/ 914736 h 914736"/>
              <a:gd name="connsiteX5" fmla="*/ 4069258 w 4759370"/>
              <a:gd name="connsiteY5" fmla="*/ 691033 h 914736"/>
              <a:gd name="connsiteX6" fmla="*/ 0 w 4759370"/>
              <a:gd name="connsiteY6" fmla="*/ 131899 h 914736"/>
              <a:gd name="connsiteX0" fmla="*/ 0 w 4759370"/>
              <a:gd name="connsiteY0" fmla="*/ 157680 h 940517"/>
              <a:gd name="connsiteX1" fmla="*/ 3973843 w 4759370"/>
              <a:gd name="connsiteY1" fmla="*/ 267643 h 940517"/>
              <a:gd name="connsiteX2" fmla="*/ 3878556 w 4759370"/>
              <a:gd name="connsiteY2" fmla="*/ 0 h 940517"/>
              <a:gd name="connsiteX3" fmla="*/ 4759370 w 4759370"/>
              <a:gd name="connsiteY3" fmla="*/ 405421 h 940517"/>
              <a:gd name="connsiteX4" fmla="*/ 4139563 w 4759370"/>
              <a:gd name="connsiteY4" fmla="*/ 940517 h 940517"/>
              <a:gd name="connsiteX5" fmla="*/ 4069258 w 4759370"/>
              <a:gd name="connsiteY5" fmla="*/ 716814 h 940517"/>
              <a:gd name="connsiteX6" fmla="*/ 0 w 4759370"/>
              <a:gd name="connsiteY6" fmla="*/ 157680 h 940517"/>
              <a:gd name="connsiteX0" fmla="*/ 0 w 4729350"/>
              <a:gd name="connsiteY0" fmla="*/ 157680 h 940517"/>
              <a:gd name="connsiteX1" fmla="*/ 3973843 w 4729350"/>
              <a:gd name="connsiteY1" fmla="*/ 267643 h 940517"/>
              <a:gd name="connsiteX2" fmla="*/ 3878556 w 4729350"/>
              <a:gd name="connsiteY2" fmla="*/ 0 h 940517"/>
              <a:gd name="connsiteX3" fmla="*/ 4729350 w 4729350"/>
              <a:gd name="connsiteY3" fmla="*/ 366962 h 940517"/>
              <a:gd name="connsiteX4" fmla="*/ 4139563 w 4729350"/>
              <a:gd name="connsiteY4" fmla="*/ 940517 h 940517"/>
              <a:gd name="connsiteX5" fmla="*/ 4069258 w 4729350"/>
              <a:gd name="connsiteY5" fmla="*/ 716814 h 940517"/>
              <a:gd name="connsiteX6" fmla="*/ 0 w 4729350"/>
              <a:gd name="connsiteY6" fmla="*/ 157680 h 940517"/>
              <a:gd name="connsiteX0" fmla="*/ 0 w 4729350"/>
              <a:gd name="connsiteY0" fmla="*/ 157680 h 955053"/>
              <a:gd name="connsiteX1" fmla="*/ 3973843 w 4729350"/>
              <a:gd name="connsiteY1" fmla="*/ 267643 h 955053"/>
              <a:gd name="connsiteX2" fmla="*/ 3878556 w 4729350"/>
              <a:gd name="connsiteY2" fmla="*/ 0 h 955053"/>
              <a:gd name="connsiteX3" fmla="*/ 4729350 w 4729350"/>
              <a:gd name="connsiteY3" fmla="*/ 366962 h 955053"/>
              <a:gd name="connsiteX4" fmla="*/ 4071746 w 4729350"/>
              <a:gd name="connsiteY4" fmla="*/ 955053 h 955053"/>
              <a:gd name="connsiteX5" fmla="*/ 4069258 w 4729350"/>
              <a:gd name="connsiteY5" fmla="*/ 716814 h 955053"/>
              <a:gd name="connsiteX6" fmla="*/ 0 w 4729350"/>
              <a:gd name="connsiteY6" fmla="*/ 157680 h 955053"/>
              <a:gd name="connsiteX0" fmla="*/ 0 w 4729350"/>
              <a:gd name="connsiteY0" fmla="*/ 155917 h 953290"/>
              <a:gd name="connsiteX1" fmla="*/ 3973843 w 4729350"/>
              <a:gd name="connsiteY1" fmla="*/ 265880 h 953290"/>
              <a:gd name="connsiteX2" fmla="*/ 3833367 w 4729350"/>
              <a:gd name="connsiteY2" fmla="*/ 0 h 953290"/>
              <a:gd name="connsiteX3" fmla="*/ 4729350 w 4729350"/>
              <a:gd name="connsiteY3" fmla="*/ 365199 h 953290"/>
              <a:gd name="connsiteX4" fmla="*/ 4071746 w 4729350"/>
              <a:gd name="connsiteY4" fmla="*/ 953290 h 953290"/>
              <a:gd name="connsiteX5" fmla="*/ 4069258 w 4729350"/>
              <a:gd name="connsiteY5" fmla="*/ 715051 h 953290"/>
              <a:gd name="connsiteX6" fmla="*/ 0 w 4729350"/>
              <a:gd name="connsiteY6" fmla="*/ 155917 h 953290"/>
              <a:gd name="connsiteX0" fmla="*/ 0 w 4706852"/>
              <a:gd name="connsiteY0" fmla="*/ 155917 h 953290"/>
              <a:gd name="connsiteX1" fmla="*/ 3973843 w 4706852"/>
              <a:gd name="connsiteY1" fmla="*/ 265880 h 953290"/>
              <a:gd name="connsiteX2" fmla="*/ 3833367 w 4706852"/>
              <a:gd name="connsiteY2" fmla="*/ 0 h 953290"/>
              <a:gd name="connsiteX3" fmla="*/ 4706852 w 4706852"/>
              <a:gd name="connsiteY3" fmla="*/ 330408 h 953290"/>
              <a:gd name="connsiteX4" fmla="*/ 4071746 w 4706852"/>
              <a:gd name="connsiteY4" fmla="*/ 953290 h 953290"/>
              <a:gd name="connsiteX5" fmla="*/ 4069258 w 4706852"/>
              <a:gd name="connsiteY5" fmla="*/ 715051 h 953290"/>
              <a:gd name="connsiteX6" fmla="*/ 0 w 4706852"/>
              <a:gd name="connsiteY6" fmla="*/ 155917 h 953290"/>
              <a:gd name="connsiteX0" fmla="*/ 0 w 4706852"/>
              <a:gd name="connsiteY0" fmla="*/ 155917 h 953290"/>
              <a:gd name="connsiteX1" fmla="*/ 3973843 w 4706852"/>
              <a:gd name="connsiteY1" fmla="*/ 265880 h 953290"/>
              <a:gd name="connsiteX2" fmla="*/ 3833367 w 4706852"/>
              <a:gd name="connsiteY2" fmla="*/ 0 h 953290"/>
              <a:gd name="connsiteX3" fmla="*/ 4706852 w 4706852"/>
              <a:gd name="connsiteY3" fmla="*/ 330408 h 953290"/>
              <a:gd name="connsiteX4" fmla="*/ 4071746 w 4706852"/>
              <a:gd name="connsiteY4" fmla="*/ 953290 h 953290"/>
              <a:gd name="connsiteX5" fmla="*/ 4069258 w 4706852"/>
              <a:gd name="connsiteY5" fmla="*/ 715051 h 953290"/>
              <a:gd name="connsiteX6" fmla="*/ 0 w 4706852"/>
              <a:gd name="connsiteY6" fmla="*/ 155917 h 953290"/>
              <a:gd name="connsiteX0" fmla="*/ 0 w 4706852"/>
              <a:gd name="connsiteY0" fmla="*/ 155917 h 953290"/>
              <a:gd name="connsiteX1" fmla="*/ 3973843 w 4706852"/>
              <a:gd name="connsiteY1" fmla="*/ 265880 h 953290"/>
              <a:gd name="connsiteX2" fmla="*/ 3833367 w 4706852"/>
              <a:gd name="connsiteY2" fmla="*/ 0 h 953290"/>
              <a:gd name="connsiteX3" fmla="*/ 4706852 w 4706852"/>
              <a:gd name="connsiteY3" fmla="*/ 330408 h 953290"/>
              <a:gd name="connsiteX4" fmla="*/ 4071746 w 4706852"/>
              <a:gd name="connsiteY4" fmla="*/ 953290 h 953290"/>
              <a:gd name="connsiteX5" fmla="*/ 4069258 w 4706852"/>
              <a:gd name="connsiteY5" fmla="*/ 715051 h 953290"/>
              <a:gd name="connsiteX6" fmla="*/ 0 w 4706852"/>
              <a:gd name="connsiteY6" fmla="*/ 155917 h 953290"/>
              <a:gd name="connsiteX0" fmla="*/ 0 w 4706852"/>
              <a:gd name="connsiteY0" fmla="*/ 155917 h 966250"/>
              <a:gd name="connsiteX1" fmla="*/ 3973843 w 4706852"/>
              <a:gd name="connsiteY1" fmla="*/ 265880 h 966250"/>
              <a:gd name="connsiteX2" fmla="*/ 3833367 w 4706852"/>
              <a:gd name="connsiteY2" fmla="*/ 0 h 966250"/>
              <a:gd name="connsiteX3" fmla="*/ 4706852 w 4706852"/>
              <a:gd name="connsiteY3" fmla="*/ 330408 h 966250"/>
              <a:gd name="connsiteX4" fmla="*/ 4179654 w 4706852"/>
              <a:gd name="connsiteY4" fmla="*/ 966250 h 966250"/>
              <a:gd name="connsiteX5" fmla="*/ 4069258 w 4706852"/>
              <a:gd name="connsiteY5" fmla="*/ 715051 h 966250"/>
              <a:gd name="connsiteX6" fmla="*/ 0 w 4706852"/>
              <a:gd name="connsiteY6" fmla="*/ 155917 h 966250"/>
              <a:gd name="connsiteX0" fmla="*/ 0 w 4706852"/>
              <a:gd name="connsiteY0" fmla="*/ 155917 h 966250"/>
              <a:gd name="connsiteX1" fmla="*/ 3903412 w 4706852"/>
              <a:gd name="connsiteY1" fmla="*/ 318829 h 966250"/>
              <a:gd name="connsiteX2" fmla="*/ 3833367 w 4706852"/>
              <a:gd name="connsiteY2" fmla="*/ 0 h 966250"/>
              <a:gd name="connsiteX3" fmla="*/ 4706852 w 4706852"/>
              <a:gd name="connsiteY3" fmla="*/ 330408 h 966250"/>
              <a:gd name="connsiteX4" fmla="*/ 4179654 w 4706852"/>
              <a:gd name="connsiteY4" fmla="*/ 966250 h 966250"/>
              <a:gd name="connsiteX5" fmla="*/ 4069258 w 4706852"/>
              <a:gd name="connsiteY5" fmla="*/ 715051 h 966250"/>
              <a:gd name="connsiteX6" fmla="*/ 0 w 4706852"/>
              <a:gd name="connsiteY6" fmla="*/ 155917 h 966250"/>
              <a:gd name="connsiteX0" fmla="*/ 0 w 4706852"/>
              <a:gd name="connsiteY0" fmla="*/ 152389 h 962722"/>
              <a:gd name="connsiteX1" fmla="*/ 3903412 w 4706852"/>
              <a:gd name="connsiteY1" fmla="*/ 315301 h 962722"/>
              <a:gd name="connsiteX2" fmla="*/ 3742988 w 4706852"/>
              <a:gd name="connsiteY2" fmla="*/ 0 h 962722"/>
              <a:gd name="connsiteX3" fmla="*/ 4706852 w 4706852"/>
              <a:gd name="connsiteY3" fmla="*/ 326880 h 962722"/>
              <a:gd name="connsiteX4" fmla="*/ 4179654 w 4706852"/>
              <a:gd name="connsiteY4" fmla="*/ 962722 h 962722"/>
              <a:gd name="connsiteX5" fmla="*/ 4069258 w 4706852"/>
              <a:gd name="connsiteY5" fmla="*/ 711523 h 962722"/>
              <a:gd name="connsiteX6" fmla="*/ 0 w 4706852"/>
              <a:gd name="connsiteY6" fmla="*/ 152389 h 962722"/>
              <a:gd name="connsiteX0" fmla="*/ 0 w 4706852"/>
              <a:gd name="connsiteY0" fmla="*/ 152389 h 979117"/>
              <a:gd name="connsiteX1" fmla="*/ 3903412 w 4706852"/>
              <a:gd name="connsiteY1" fmla="*/ 315301 h 979117"/>
              <a:gd name="connsiteX2" fmla="*/ 3742988 w 4706852"/>
              <a:gd name="connsiteY2" fmla="*/ 0 h 979117"/>
              <a:gd name="connsiteX3" fmla="*/ 4706852 w 4706852"/>
              <a:gd name="connsiteY3" fmla="*/ 326880 h 979117"/>
              <a:gd name="connsiteX4" fmla="*/ 4131914 w 4706852"/>
              <a:gd name="connsiteY4" fmla="*/ 979117 h 979117"/>
              <a:gd name="connsiteX5" fmla="*/ 4069258 w 4706852"/>
              <a:gd name="connsiteY5" fmla="*/ 711523 h 979117"/>
              <a:gd name="connsiteX6" fmla="*/ 0 w 4706852"/>
              <a:gd name="connsiteY6" fmla="*/ 152389 h 979117"/>
              <a:gd name="connsiteX0" fmla="*/ 0 w 4706852"/>
              <a:gd name="connsiteY0" fmla="*/ 152389 h 979117"/>
              <a:gd name="connsiteX1" fmla="*/ 3903412 w 4706852"/>
              <a:gd name="connsiteY1" fmla="*/ 315301 h 979117"/>
              <a:gd name="connsiteX2" fmla="*/ 3742988 w 4706852"/>
              <a:gd name="connsiteY2" fmla="*/ 0 h 979117"/>
              <a:gd name="connsiteX3" fmla="*/ 4706852 w 4706852"/>
              <a:gd name="connsiteY3" fmla="*/ 326880 h 979117"/>
              <a:gd name="connsiteX4" fmla="*/ 4131914 w 4706852"/>
              <a:gd name="connsiteY4" fmla="*/ 979117 h 979117"/>
              <a:gd name="connsiteX5" fmla="*/ 4069258 w 4706852"/>
              <a:gd name="connsiteY5" fmla="*/ 711523 h 979117"/>
              <a:gd name="connsiteX6" fmla="*/ 0 w 4706852"/>
              <a:gd name="connsiteY6" fmla="*/ 152389 h 979117"/>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858350 w 4706852"/>
              <a:gd name="connsiteY1" fmla="*/ 269503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858350 w 4706852"/>
              <a:gd name="connsiteY1" fmla="*/ 269503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1001522"/>
              <a:gd name="connsiteX1" fmla="*/ 3858350 w 4706852"/>
              <a:gd name="connsiteY1" fmla="*/ 269503 h 1001522"/>
              <a:gd name="connsiteX2" fmla="*/ 3742988 w 4706852"/>
              <a:gd name="connsiteY2" fmla="*/ 0 h 1001522"/>
              <a:gd name="connsiteX3" fmla="*/ 4706852 w 4706852"/>
              <a:gd name="connsiteY3" fmla="*/ 326880 h 1001522"/>
              <a:gd name="connsiteX4" fmla="*/ 4270284 w 4706852"/>
              <a:gd name="connsiteY4" fmla="*/ 1001522 h 1001522"/>
              <a:gd name="connsiteX5" fmla="*/ 4069258 w 4706852"/>
              <a:gd name="connsiteY5" fmla="*/ 711523 h 1001522"/>
              <a:gd name="connsiteX6" fmla="*/ 0 w 4706852"/>
              <a:gd name="connsiteY6" fmla="*/ 152389 h 1001522"/>
              <a:gd name="connsiteX0" fmla="*/ 0 w 4706852"/>
              <a:gd name="connsiteY0" fmla="*/ 134602 h 983735"/>
              <a:gd name="connsiteX1" fmla="*/ 3858350 w 4706852"/>
              <a:gd name="connsiteY1" fmla="*/ 251716 h 983735"/>
              <a:gd name="connsiteX2" fmla="*/ 3619676 w 4706852"/>
              <a:gd name="connsiteY2" fmla="*/ 0 h 983735"/>
              <a:gd name="connsiteX3" fmla="*/ 4706852 w 4706852"/>
              <a:gd name="connsiteY3" fmla="*/ 309093 h 983735"/>
              <a:gd name="connsiteX4" fmla="*/ 4270284 w 4706852"/>
              <a:gd name="connsiteY4" fmla="*/ 983735 h 983735"/>
              <a:gd name="connsiteX5" fmla="*/ 4069258 w 4706852"/>
              <a:gd name="connsiteY5" fmla="*/ 693736 h 983735"/>
              <a:gd name="connsiteX6" fmla="*/ 0 w 4706852"/>
              <a:gd name="connsiteY6" fmla="*/ 134602 h 983735"/>
              <a:gd name="connsiteX0" fmla="*/ 0 w 4706852"/>
              <a:gd name="connsiteY0" fmla="*/ 134602 h 983735"/>
              <a:gd name="connsiteX1" fmla="*/ 3821261 w 4706852"/>
              <a:gd name="connsiteY1" fmla="*/ 292083 h 983735"/>
              <a:gd name="connsiteX2" fmla="*/ 3619676 w 4706852"/>
              <a:gd name="connsiteY2" fmla="*/ 0 h 983735"/>
              <a:gd name="connsiteX3" fmla="*/ 4706852 w 4706852"/>
              <a:gd name="connsiteY3" fmla="*/ 309093 h 983735"/>
              <a:gd name="connsiteX4" fmla="*/ 4270284 w 4706852"/>
              <a:gd name="connsiteY4" fmla="*/ 983735 h 983735"/>
              <a:gd name="connsiteX5" fmla="*/ 4069258 w 4706852"/>
              <a:gd name="connsiteY5" fmla="*/ 693736 h 983735"/>
              <a:gd name="connsiteX6" fmla="*/ 0 w 4706852"/>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97250"/>
              <a:gd name="connsiteX1" fmla="*/ 3821261 w 4673131"/>
              <a:gd name="connsiteY1" fmla="*/ 292083 h 997250"/>
              <a:gd name="connsiteX2" fmla="*/ 3619676 w 4673131"/>
              <a:gd name="connsiteY2" fmla="*/ 0 h 997250"/>
              <a:gd name="connsiteX3" fmla="*/ 4673131 w 4673131"/>
              <a:gd name="connsiteY3" fmla="*/ 243920 h 997250"/>
              <a:gd name="connsiteX4" fmla="*/ 4297983 w 4673131"/>
              <a:gd name="connsiteY4" fmla="*/ 997250 h 997250"/>
              <a:gd name="connsiteX5" fmla="*/ 4069258 w 4673131"/>
              <a:gd name="connsiteY5" fmla="*/ 693736 h 997250"/>
              <a:gd name="connsiteX6" fmla="*/ 0 w 4673131"/>
              <a:gd name="connsiteY6" fmla="*/ 134602 h 997250"/>
              <a:gd name="connsiteX0" fmla="*/ 0 w 4673131"/>
              <a:gd name="connsiteY0" fmla="*/ 134602 h 997250"/>
              <a:gd name="connsiteX1" fmla="*/ 3821261 w 4673131"/>
              <a:gd name="connsiteY1" fmla="*/ 292083 h 997250"/>
              <a:gd name="connsiteX2" fmla="*/ 3619676 w 4673131"/>
              <a:gd name="connsiteY2" fmla="*/ 0 h 997250"/>
              <a:gd name="connsiteX3" fmla="*/ 4673131 w 4673131"/>
              <a:gd name="connsiteY3" fmla="*/ 243920 h 997250"/>
              <a:gd name="connsiteX4" fmla="*/ 4297983 w 4673131"/>
              <a:gd name="connsiteY4" fmla="*/ 997250 h 997250"/>
              <a:gd name="connsiteX5" fmla="*/ 4102907 w 4673131"/>
              <a:gd name="connsiteY5" fmla="*/ 661541 h 997250"/>
              <a:gd name="connsiteX6" fmla="*/ 0 w 4673131"/>
              <a:gd name="connsiteY6" fmla="*/ 134602 h 997250"/>
              <a:gd name="connsiteX0" fmla="*/ 0 w 4673131"/>
              <a:gd name="connsiteY0" fmla="*/ 134602 h 945141"/>
              <a:gd name="connsiteX1" fmla="*/ 3821261 w 4673131"/>
              <a:gd name="connsiteY1" fmla="*/ 292083 h 945141"/>
              <a:gd name="connsiteX2" fmla="*/ 3619676 w 4673131"/>
              <a:gd name="connsiteY2" fmla="*/ 0 h 945141"/>
              <a:gd name="connsiteX3" fmla="*/ 4673131 w 4673131"/>
              <a:gd name="connsiteY3" fmla="*/ 243920 h 945141"/>
              <a:gd name="connsiteX4" fmla="*/ 4362846 w 4673131"/>
              <a:gd name="connsiteY4" fmla="*/ 945141 h 945141"/>
              <a:gd name="connsiteX5" fmla="*/ 4102907 w 4673131"/>
              <a:gd name="connsiteY5" fmla="*/ 661541 h 945141"/>
              <a:gd name="connsiteX6" fmla="*/ 0 w 4673131"/>
              <a:gd name="connsiteY6" fmla="*/ 134602 h 945141"/>
              <a:gd name="connsiteX0" fmla="*/ 0 w 4673131"/>
              <a:gd name="connsiteY0" fmla="*/ 134602 h 952781"/>
              <a:gd name="connsiteX1" fmla="*/ 3821261 w 4673131"/>
              <a:gd name="connsiteY1" fmla="*/ 292083 h 952781"/>
              <a:gd name="connsiteX2" fmla="*/ 3619676 w 4673131"/>
              <a:gd name="connsiteY2" fmla="*/ 0 h 952781"/>
              <a:gd name="connsiteX3" fmla="*/ 4673131 w 4673131"/>
              <a:gd name="connsiteY3" fmla="*/ 243920 h 952781"/>
              <a:gd name="connsiteX4" fmla="*/ 4334066 w 4673131"/>
              <a:gd name="connsiteY4" fmla="*/ 952781 h 952781"/>
              <a:gd name="connsiteX5" fmla="*/ 4102907 w 4673131"/>
              <a:gd name="connsiteY5" fmla="*/ 661541 h 952781"/>
              <a:gd name="connsiteX6" fmla="*/ 0 w 4673131"/>
              <a:gd name="connsiteY6" fmla="*/ 134602 h 952781"/>
              <a:gd name="connsiteX0" fmla="*/ 0 w 4673131"/>
              <a:gd name="connsiteY0" fmla="*/ 134602 h 952781"/>
              <a:gd name="connsiteX1" fmla="*/ 3821261 w 4673131"/>
              <a:gd name="connsiteY1" fmla="*/ 292083 h 952781"/>
              <a:gd name="connsiteX2" fmla="*/ 3619676 w 4673131"/>
              <a:gd name="connsiteY2" fmla="*/ 0 h 952781"/>
              <a:gd name="connsiteX3" fmla="*/ 4673131 w 4673131"/>
              <a:gd name="connsiteY3" fmla="*/ 243920 h 952781"/>
              <a:gd name="connsiteX4" fmla="*/ 4334066 w 4673131"/>
              <a:gd name="connsiteY4" fmla="*/ 952781 h 952781"/>
              <a:gd name="connsiteX5" fmla="*/ 4102907 w 4673131"/>
              <a:gd name="connsiteY5" fmla="*/ 661541 h 952781"/>
              <a:gd name="connsiteX6" fmla="*/ 0 w 4673131"/>
              <a:gd name="connsiteY6" fmla="*/ 134602 h 95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131" h="952781">
                <a:moveTo>
                  <a:pt x="0" y="134602"/>
                </a:moveTo>
                <a:cubicBezTo>
                  <a:pt x="1596862" y="671931"/>
                  <a:pt x="3276656" y="505375"/>
                  <a:pt x="3821261" y="292083"/>
                </a:cubicBezTo>
                <a:lnTo>
                  <a:pt x="3619676" y="0"/>
                </a:lnTo>
                <a:lnTo>
                  <a:pt x="4673131" y="243920"/>
                </a:lnTo>
                <a:cubicBezTo>
                  <a:pt x="4560109" y="480207"/>
                  <a:pt x="4384412" y="836152"/>
                  <a:pt x="4334066" y="952781"/>
                </a:cubicBezTo>
                <a:cubicBezTo>
                  <a:pt x="4325586" y="917260"/>
                  <a:pt x="4121393" y="709882"/>
                  <a:pt x="4102907" y="661541"/>
                </a:cubicBezTo>
                <a:cubicBezTo>
                  <a:pt x="2966065" y="877766"/>
                  <a:pt x="1599915" y="827894"/>
                  <a:pt x="0" y="134602"/>
                </a:cubicBezTo>
                <a:close/>
              </a:path>
            </a:pathLst>
          </a:custGeom>
          <a:solidFill>
            <a:schemeClr val="bg1">
              <a:lumMod val="50000"/>
            </a:schemeClr>
          </a:solidFill>
          <a:ln w="28575">
            <a:solidFill>
              <a:schemeClr val="bg1"/>
            </a:solidFill>
          </a:ln>
          <a:effectLst>
            <a:outerShdw blurRad="50800" dist="38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bg1"/>
              </a:solidFill>
              <a:latin typeface="源真ゴシック Regular" panose="020B0302020203020207" pitchFamily="50" charset="-128"/>
              <a:ea typeface="源真ゴシック Regular" panose="020B0302020203020207" pitchFamily="50" charset="-128"/>
              <a:cs typeface="源真ゴシック Regular" panose="020B0302020203020207" pitchFamily="50" charset="-128"/>
            </a:endParaRPr>
          </a:p>
        </p:txBody>
      </p:sp>
      <p:sp>
        <p:nvSpPr>
          <p:cNvPr id="26" name="楕円 25">
            <a:extLst>
              <a:ext uri="{FF2B5EF4-FFF2-40B4-BE49-F238E27FC236}">
                <a16:creationId xmlns:a16="http://schemas.microsoft.com/office/drawing/2014/main" id="{06A05DCE-1164-8D13-43E8-8DF7B95C3621}"/>
              </a:ext>
            </a:extLst>
          </p:cNvPr>
          <p:cNvSpPr/>
          <p:nvPr/>
        </p:nvSpPr>
        <p:spPr>
          <a:xfrm>
            <a:off x="6898406" y="2964853"/>
            <a:ext cx="698443" cy="698443"/>
          </a:xfrm>
          <a:prstGeom prst="ellipse">
            <a:avLst/>
          </a:pr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10800000" scaled="1"/>
            <a:tileRect/>
          </a:gra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a:p>
        </p:txBody>
      </p:sp>
      <p:sp>
        <p:nvSpPr>
          <p:cNvPr id="27" name="正方形/長方形 26">
            <a:extLst>
              <a:ext uri="{FF2B5EF4-FFF2-40B4-BE49-F238E27FC236}">
                <a16:creationId xmlns:a16="http://schemas.microsoft.com/office/drawing/2014/main" id="{1FF8BFEA-54E1-4D98-47C5-16994CB83A73}"/>
              </a:ext>
            </a:extLst>
          </p:cNvPr>
          <p:cNvSpPr/>
          <p:nvPr/>
        </p:nvSpPr>
        <p:spPr>
          <a:xfrm>
            <a:off x="6903971" y="3055167"/>
            <a:ext cx="698443" cy="538609"/>
          </a:xfrm>
          <a:prstGeom prst="rect">
            <a:avLst/>
          </a:prstGeom>
        </p:spPr>
        <p:txBody>
          <a:bodyPr wrap="square">
            <a:spAutoFit/>
          </a:bodyPr>
          <a:lstStyle/>
          <a:p>
            <a:pPr algn="ctr" fontAlgn="auto">
              <a:spcBef>
                <a:spcPts val="0"/>
              </a:spcBef>
              <a:spcAft>
                <a:spcPts val="0"/>
              </a:spcAft>
              <a:defRPr/>
            </a:pPr>
            <a:r>
              <a:rPr lang="zh-TW" altLang="en-US" sz="8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過去</a:t>
            </a:r>
            <a:r>
              <a:rPr lang="en-US" altLang="zh-TW" sz="8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5</a:t>
            </a:r>
            <a:r>
              <a:rPr lang="zh-TW" altLang="en-US" sz="8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年</a:t>
            </a:r>
            <a:endParaRPr lang="en-US" altLang="zh-TW" sz="8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endParaRPr>
          </a:p>
          <a:p>
            <a:pPr algn="ctr" fontAlgn="auto">
              <a:spcBef>
                <a:spcPts val="0"/>
              </a:spcBef>
              <a:spcAft>
                <a:spcPts val="0"/>
              </a:spcAft>
              <a:defRPr/>
            </a:pPr>
            <a:r>
              <a:rPr lang="en-US" altLang="zh-TW" sz="8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CAGR</a:t>
            </a:r>
          </a:p>
          <a:p>
            <a:pPr algn="ctr" fontAlgn="auto">
              <a:spcBef>
                <a:spcPts val="0"/>
              </a:spcBef>
              <a:spcAft>
                <a:spcPts val="0"/>
              </a:spcAft>
              <a:defRPr/>
            </a:pPr>
            <a:endParaRPr lang="en-US" altLang="zh-TW" sz="1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endParaRPr>
          </a:p>
          <a:p>
            <a:pPr algn="ctr" fontAlgn="auto">
              <a:spcBef>
                <a:spcPts val="0"/>
              </a:spcBef>
              <a:spcAft>
                <a:spcPts val="0"/>
              </a:spcAft>
              <a:defRPr/>
            </a:pPr>
            <a:r>
              <a:rPr lang="en-US" altLang="zh-TW" sz="12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3.8</a:t>
            </a:r>
            <a:r>
              <a:rPr lang="en-US" altLang="zh-TW" sz="10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a:t>
            </a:r>
          </a:p>
        </p:txBody>
      </p:sp>
      <p:sp>
        <p:nvSpPr>
          <p:cNvPr id="30" name="矢印: 右 7">
            <a:extLst>
              <a:ext uri="{FF2B5EF4-FFF2-40B4-BE49-F238E27FC236}">
                <a16:creationId xmlns:a16="http://schemas.microsoft.com/office/drawing/2014/main" id="{0794EB9C-6C93-31BF-D854-6C48D4D4133B}"/>
              </a:ext>
            </a:extLst>
          </p:cNvPr>
          <p:cNvSpPr/>
          <p:nvPr/>
        </p:nvSpPr>
        <p:spPr>
          <a:xfrm rot="20162798">
            <a:off x="7280066" y="5535935"/>
            <a:ext cx="2158625" cy="322941"/>
          </a:xfrm>
          <a:custGeom>
            <a:avLst/>
            <a:gdLst>
              <a:gd name="connsiteX0" fmla="*/ 0 w 4415393"/>
              <a:gd name="connsiteY0" fmla="*/ 229090 h 916359"/>
              <a:gd name="connsiteX1" fmla="*/ 3735546 w 4415393"/>
              <a:gd name="connsiteY1" fmla="*/ 229090 h 916359"/>
              <a:gd name="connsiteX2" fmla="*/ 3735546 w 4415393"/>
              <a:gd name="connsiteY2" fmla="*/ 0 h 916359"/>
              <a:gd name="connsiteX3" fmla="*/ 4415393 w 4415393"/>
              <a:gd name="connsiteY3" fmla="*/ 458180 h 916359"/>
              <a:gd name="connsiteX4" fmla="*/ 3735546 w 4415393"/>
              <a:gd name="connsiteY4" fmla="*/ 916359 h 916359"/>
              <a:gd name="connsiteX5" fmla="*/ 3735546 w 4415393"/>
              <a:gd name="connsiteY5" fmla="*/ 687269 h 916359"/>
              <a:gd name="connsiteX6" fmla="*/ 0 w 4415393"/>
              <a:gd name="connsiteY6" fmla="*/ 687269 h 916359"/>
              <a:gd name="connsiteX7" fmla="*/ 0 w 4415393"/>
              <a:gd name="connsiteY7" fmla="*/ 229090 h 916359"/>
              <a:gd name="connsiteX0" fmla="*/ 0 w 4415393"/>
              <a:gd name="connsiteY0" fmla="*/ 687269 h 916359"/>
              <a:gd name="connsiteX1" fmla="*/ 3735546 w 4415393"/>
              <a:gd name="connsiteY1" fmla="*/ 229090 h 916359"/>
              <a:gd name="connsiteX2" fmla="*/ 3735546 w 4415393"/>
              <a:gd name="connsiteY2" fmla="*/ 0 h 916359"/>
              <a:gd name="connsiteX3" fmla="*/ 4415393 w 4415393"/>
              <a:gd name="connsiteY3" fmla="*/ 458180 h 916359"/>
              <a:gd name="connsiteX4" fmla="*/ 3735546 w 4415393"/>
              <a:gd name="connsiteY4" fmla="*/ 916359 h 916359"/>
              <a:gd name="connsiteX5" fmla="*/ 3735546 w 4415393"/>
              <a:gd name="connsiteY5" fmla="*/ 687269 h 916359"/>
              <a:gd name="connsiteX6" fmla="*/ 0 w 4415393"/>
              <a:gd name="connsiteY6" fmla="*/ 687269 h 916359"/>
              <a:gd name="connsiteX0" fmla="*/ 0 w 4442302"/>
              <a:gd name="connsiteY0" fmla="*/ 466813 h 916359"/>
              <a:gd name="connsiteX1" fmla="*/ 3762455 w 4442302"/>
              <a:gd name="connsiteY1" fmla="*/ 229090 h 916359"/>
              <a:gd name="connsiteX2" fmla="*/ 3762455 w 4442302"/>
              <a:gd name="connsiteY2" fmla="*/ 0 h 916359"/>
              <a:gd name="connsiteX3" fmla="*/ 4442302 w 4442302"/>
              <a:gd name="connsiteY3" fmla="*/ 458180 h 916359"/>
              <a:gd name="connsiteX4" fmla="*/ 3762455 w 4442302"/>
              <a:gd name="connsiteY4" fmla="*/ 916359 h 916359"/>
              <a:gd name="connsiteX5" fmla="*/ 3762455 w 4442302"/>
              <a:gd name="connsiteY5" fmla="*/ 687269 h 916359"/>
              <a:gd name="connsiteX6" fmla="*/ 0 w 4442302"/>
              <a:gd name="connsiteY6" fmla="*/ 466813 h 916359"/>
              <a:gd name="connsiteX0" fmla="*/ 0 w 4442302"/>
              <a:gd name="connsiteY0" fmla="*/ 466813 h 916359"/>
              <a:gd name="connsiteX1" fmla="*/ 3762455 w 4442302"/>
              <a:gd name="connsiteY1" fmla="*/ 229090 h 916359"/>
              <a:gd name="connsiteX2" fmla="*/ 3762455 w 4442302"/>
              <a:gd name="connsiteY2" fmla="*/ 0 h 916359"/>
              <a:gd name="connsiteX3" fmla="*/ 4442302 w 4442302"/>
              <a:gd name="connsiteY3" fmla="*/ 458180 h 916359"/>
              <a:gd name="connsiteX4" fmla="*/ 3762455 w 4442302"/>
              <a:gd name="connsiteY4" fmla="*/ 916359 h 916359"/>
              <a:gd name="connsiteX5" fmla="*/ 3762455 w 4442302"/>
              <a:gd name="connsiteY5" fmla="*/ 687269 h 916359"/>
              <a:gd name="connsiteX6" fmla="*/ 0 w 4442302"/>
              <a:gd name="connsiteY6" fmla="*/ 466813 h 916359"/>
              <a:gd name="connsiteX0" fmla="*/ 1039 w 4443341"/>
              <a:gd name="connsiteY0" fmla="*/ 466813 h 916359"/>
              <a:gd name="connsiteX1" fmla="*/ 3763494 w 4443341"/>
              <a:gd name="connsiteY1" fmla="*/ 229090 h 916359"/>
              <a:gd name="connsiteX2" fmla="*/ 3763494 w 4443341"/>
              <a:gd name="connsiteY2" fmla="*/ 0 h 916359"/>
              <a:gd name="connsiteX3" fmla="*/ 4443341 w 4443341"/>
              <a:gd name="connsiteY3" fmla="*/ 458180 h 916359"/>
              <a:gd name="connsiteX4" fmla="*/ 3763494 w 4443341"/>
              <a:gd name="connsiteY4" fmla="*/ 916359 h 916359"/>
              <a:gd name="connsiteX5" fmla="*/ 3763494 w 4443341"/>
              <a:gd name="connsiteY5" fmla="*/ 687269 h 916359"/>
              <a:gd name="connsiteX6" fmla="*/ 1039 w 4443341"/>
              <a:gd name="connsiteY6" fmla="*/ 466813 h 916359"/>
              <a:gd name="connsiteX0" fmla="*/ 36627 w 4478929"/>
              <a:gd name="connsiteY0" fmla="*/ 466813 h 952693"/>
              <a:gd name="connsiteX1" fmla="*/ 3799082 w 4478929"/>
              <a:gd name="connsiteY1" fmla="*/ 229090 h 952693"/>
              <a:gd name="connsiteX2" fmla="*/ 3799082 w 4478929"/>
              <a:gd name="connsiteY2" fmla="*/ 0 h 952693"/>
              <a:gd name="connsiteX3" fmla="*/ 4478929 w 4478929"/>
              <a:gd name="connsiteY3" fmla="*/ 458180 h 952693"/>
              <a:gd name="connsiteX4" fmla="*/ 3799082 w 4478929"/>
              <a:gd name="connsiteY4" fmla="*/ 916359 h 952693"/>
              <a:gd name="connsiteX5" fmla="*/ 3799082 w 4478929"/>
              <a:gd name="connsiteY5" fmla="*/ 687269 h 952693"/>
              <a:gd name="connsiteX6" fmla="*/ 36627 w 4478929"/>
              <a:gd name="connsiteY6" fmla="*/ 466813 h 952693"/>
              <a:gd name="connsiteX0" fmla="*/ 0 w 4442302"/>
              <a:gd name="connsiteY0" fmla="*/ 466813 h 952693"/>
              <a:gd name="connsiteX1" fmla="*/ 3762455 w 4442302"/>
              <a:gd name="connsiteY1" fmla="*/ 229090 h 952693"/>
              <a:gd name="connsiteX2" fmla="*/ 3762455 w 4442302"/>
              <a:gd name="connsiteY2" fmla="*/ 0 h 952693"/>
              <a:gd name="connsiteX3" fmla="*/ 4442302 w 4442302"/>
              <a:gd name="connsiteY3" fmla="*/ 458180 h 952693"/>
              <a:gd name="connsiteX4" fmla="*/ 3762455 w 4442302"/>
              <a:gd name="connsiteY4" fmla="*/ 916359 h 952693"/>
              <a:gd name="connsiteX5" fmla="*/ 3762455 w 4442302"/>
              <a:gd name="connsiteY5" fmla="*/ 687269 h 952693"/>
              <a:gd name="connsiteX6" fmla="*/ 0 w 4442302"/>
              <a:gd name="connsiteY6" fmla="*/ 466813 h 952693"/>
              <a:gd name="connsiteX0" fmla="*/ 0 w 4442302"/>
              <a:gd name="connsiteY0" fmla="*/ 466813 h 916359"/>
              <a:gd name="connsiteX1" fmla="*/ 3762455 w 4442302"/>
              <a:gd name="connsiteY1" fmla="*/ 229090 h 916359"/>
              <a:gd name="connsiteX2" fmla="*/ 3762455 w 4442302"/>
              <a:gd name="connsiteY2" fmla="*/ 0 h 916359"/>
              <a:gd name="connsiteX3" fmla="*/ 4442302 w 4442302"/>
              <a:gd name="connsiteY3" fmla="*/ 458180 h 916359"/>
              <a:gd name="connsiteX4" fmla="*/ 3762455 w 4442302"/>
              <a:gd name="connsiteY4" fmla="*/ 916359 h 916359"/>
              <a:gd name="connsiteX5" fmla="*/ 3762455 w 4442302"/>
              <a:gd name="connsiteY5" fmla="*/ 687269 h 916359"/>
              <a:gd name="connsiteX6" fmla="*/ 0 w 4442302"/>
              <a:gd name="connsiteY6" fmla="*/ 466813 h 916359"/>
              <a:gd name="connsiteX0" fmla="*/ 0 w 4442302"/>
              <a:gd name="connsiteY0" fmla="*/ 466813 h 916359"/>
              <a:gd name="connsiteX1" fmla="*/ 3762455 w 4442302"/>
              <a:gd name="connsiteY1" fmla="*/ 229090 h 916359"/>
              <a:gd name="connsiteX2" fmla="*/ 3762455 w 4442302"/>
              <a:gd name="connsiteY2" fmla="*/ 0 h 916359"/>
              <a:gd name="connsiteX3" fmla="*/ 4442302 w 4442302"/>
              <a:gd name="connsiteY3" fmla="*/ 458180 h 916359"/>
              <a:gd name="connsiteX4" fmla="*/ 3762455 w 4442302"/>
              <a:gd name="connsiteY4" fmla="*/ 916359 h 916359"/>
              <a:gd name="connsiteX5" fmla="*/ 3762455 w 4442302"/>
              <a:gd name="connsiteY5" fmla="*/ 687269 h 916359"/>
              <a:gd name="connsiteX6" fmla="*/ 0 w 4442302"/>
              <a:gd name="connsiteY6" fmla="*/ 466813 h 916359"/>
              <a:gd name="connsiteX0" fmla="*/ 0 w 4442302"/>
              <a:gd name="connsiteY0" fmla="*/ 466813 h 916359"/>
              <a:gd name="connsiteX1" fmla="*/ 3762455 w 4442302"/>
              <a:gd name="connsiteY1" fmla="*/ 229090 h 916359"/>
              <a:gd name="connsiteX2" fmla="*/ 3762455 w 4442302"/>
              <a:gd name="connsiteY2" fmla="*/ 0 h 916359"/>
              <a:gd name="connsiteX3" fmla="*/ 4442302 w 4442302"/>
              <a:gd name="connsiteY3" fmla="*/ 458180 h 916359"/>
              <a:gd name="connsiteX4" fmla="*/ 3762455 w 4442302"/>
              <a:gd name="connsiteY4" fmla="*/ 916359 h 916359"/>
              <a:gd name="connsiteX5" fmla="*/ 3762455 w 4442302"/>
              <a:gd name="connsiteY5" fmla="*/ 687269 h 916359"/>
              <a:gd name="connsiteX6" fmla="*/ 0 w 4442302"/>
              <a:gd name="connsiteY6" fmla="*/ 466813 h 916359"/>
              <a:gd name="connsiteX0" fmla="*/ 0 w 4267013"/>
              <a:gd name="connsiteY0" fmla="*/ 302708 h 916359"/>
              <a:gd name="connsiteX1" fmla="*/ 3587166 w 4267013"/>
              <a:gd name="connsiteY1" fmla="*/ 229090 h 916359"/>
              <a:gd name="connsiteX2" fmla="*/ 3587166 w 4267013"/>
              <a:gd name="connsiteY2" fmla="*/ 0 h 916359"/>
              <a:gd name="connsiteX3" fmla="*/ 4267013 w 4267013"/>
              <a:gd name="connsiteY3" fmla="*/ 458180 h 916359"/>
              <a:gd name="connsiteX4" fmla="*/ 3587166 w 4267013"/>
              <a:gd name="connsiteY4" fmla="*/ 916359 h 916359"/>
              <a:gd name="connsiteX5" fmla="*/ 3587166 w 4267013"/>
              <a:gd name="connsiteY5" fmla="*/ 687269 h 916359"/>
              <a:gd name="connsiteX6" fmla="*/ 0 w 4267013"/>
              <a:gd name="connsiteY6" fmla="*/ 302708 h 916359"/>
              <a:gd name="connsiteX0" fmla="*/ 0 w 4749105"/>
              <a:gd name="connsiteY0" fmla="*/ 128135 h 916359"/>
              <a:gd name="connsiteX1" fmla="*/ 4069258 w 4749105"/>
              <a:gd name="connsiteY1" fmla="*/ 229090 h 916359"/>
              <a:gd name="connsiteX2" fmla="*/ 4069258 w 4749105"/>
              <a:gd name="connsiteY2" fmla="*/ 0 h 916359"/>
              <a:gd name="connsiteX3" fmla="*/ 4749105 w 4749105"/>
              <a:gd name="connsiteY3" fmla="*/ 458180 h 916359"/>
              <a:gd name="connsiteX4" fmla="*/ 4069258 w 4749105"/>
              <a:gd name="connsiteY4" fmla="*/ 916359 h 916359"/>
              <a:gd name="connsiteX5" fmla="*/ 4069258 w 4749105"/>
              <a:gd name="connsiteY5" fmla="*/ 687269 h 916359"/>
              <a:gd name="connsiteX6" fmla="*/ 0 w 4749105"/>
              <a:gd name="connsiteY6" fmla="*/ 128135 h 916359"/>
              <a:gd name="connsiteX0" fmla="*/ 0 w 4749105"/>
              <a:gd name="connsiteY0" fmla="*/ 128135 h 916359"/>
              <a:gd name="connsiteX1" fmla="*/ 4069258 w 4749105"/>
              <a:gd name="connsiteY1" fmla="*/ 229090 h 916359"/>
              <a:gd name="connsiteX2" fmla="*/ 4069258 w 4749105"/>
              <a:gd name="connsiteY2" fmla="*/ 0 h 916359"/>
              <a:gd name="connsiteX3" fmla="*/ 4749105 w 4749105"/>
              <a:gd name="connsiteY3" fmla="*/ 458180 h 916359"/>
              <a:gd name="connsiteX4" fmla="*/ 4069258 w 4749105"/>
              <a:gd name="connsiteY4" fmla="*/ 916359 h 916359"/>
              <a:gd name="connsiteX5" fmla="*/ 4069258 w 4749105"/>
              <a:gd name="connsiteY5" fmla="*/ 687269 h 916359"/>
              <a:gd name="connsiteX6" fmla="*/ 0 w 4749105"/>
              <a:gd name="connsiteY6" fmla="*/ 128135 h 916359"/>
              <a:gd name="connsiteX0" fmla="*/ 0 w 4749105"/>
              <a:gd name="connsiteY0" fmla="*/ 128135 h 916359"/>
              <a:gd name="connsiteX1" fmla="*/ 4069258 w 4749105"/>
              <a:gd name="connsiteY1" fmla="*/ 229090 h 916359"/>
              <a:gd name="connsiteX2" fmla="*/ 4069258 w 4749105"/>
              <a:gd name="connsiteY2" fmla="*/ 0 h 916359"/>
              <a:gd name="connsiteX3" fmla="*/ 4749105 w 4749105"/>
              <a:gd name="connsiteY3" fmla="*/ 458180 h 916359"/>
              <a:gd name="connsiteX4" fmla="*/ 4069258 w 4749105"/>
              <a:gd name="connsiteY4" fmla="*/ 916359 h 916359"/>
              <a:gd name="connsiteX5" fmla="*/ 4069258 w 4749105"/>
              <a:gd name="connsiteY5" fmla="*/ 687269 h 916359"/>
              <a:gd name="connsiteX6" fmla="*/ 0 w 4749105"/>
              <a:gd name="connsiteY6" fmla="*/ 128135 h 916359"/>
              <a:gd name="connsiteX0" fmla="*/ 0 w 4749105"/>
              <a:gd name="connsiteY0" fmla="*/ 128135 h 916359"/>
              <a:gd name="connsiteX1" fmla="*/ 4069258 w 4749105"/>
              <a:gd name="connsiteY1" fmla="*/ 229090 h 916359"/>
              <a:gd name="connsiteX2" fmla="*/ 4069258 w 4749105"/>
              <a:gd name="connsiteY2" fmla="*/ 0 h 916359"/>
              <a:gd name="connsiteX3" fmla="*/ 4749105 w 4749105"/>
              <a:gd name="connsiteY3" fmla="*/ 458180 h 916359"/>
              <a:gd name="connsiteX4" fmla="*/ 4069258 w 4749105"/>
              <a:gd name="connsiteY4" fmla="*/ 916359 h 916359"/>
              <a:gd name="connsiteX5" fmla="*/ 4069258 w 4749105"/>
              <a:gd name="connsiteY5" fmla="*/ 687269 h 916359"/>
              <a:gd name="connsiteX6" fmla="*/ 0 w 4749105"/>
              <a:gd name="connsiteY6" fmla="*/ 128135 h 916359"/>
              <a:gd name="connsiteX0" fmla="*/ 0 w 4759370"/>
              <a:gd name="connsiteY0" fmla="*/ 128135 h 916359"/>
              <a:gd name="connsiteX1" fmla="*/ 4069258 w 4759370"/>
              <a:gd name="connsiteY1" fmla="*/ 229090 h 916359"/>
              <a:gd name="connsiteX2" fmla="*/ 4069258 w 4759370"/>
              <a:gd name="connsiteY2" fmla="*/ 0 h 916359"/>
              <a:gd name="connsiteX3" fmla="*/ 4759370 w 4759370"/>
              <a:gd name="connsiteY3" fmla="*/ 375876 h 916359"/>
              <a:gd name="connsiteX4" fmla="*/ 4069258 w 4759370"/>
              <a:gd name="connsiteY4" fmla="*/ 916359 h 916359"/>
              <a:gd name="connsiteX5" fmla="*/ 4069258 w 4759370"/>
              <a:gd name="connsiteY5" fmla="*/ 687269 h 916359"/>
              <a:gd name="connsiteX6" fmla="*/ 0 w 4759370"/>
              <a:gd name="connsiteY6" fmla="*/ 128135 h 916359"/>
              <a:gd name="connsiteX0" fmla="*/ 0 w 4759370"/>
              <a:gd name="connsiteY0" fmla="*/ 128135 h 910972"/>
              <a:gd name="connsiteX1" fmla="*/ 4069258 w 4759370"/>
              <a:gd name="connsiteY1" fmla="*/ 229090 h 910972"/>
              <a:gd name="connsiteX2" fmla="*/ 4069258 w 4759370"/>
              <a:gd name="connsiteY2" fmla="*/ 0 h 910972"/>
              <a:gd name="connsiteX3" fmla="*/ 4759370 w 4759370"/>
              <a:gd name="connsiteY3" fmla="*/ 375876 h 910972"/>
              <a:gd name="connsiteX4" fmla="*/ 4139563 w 4759370"/>
              <a:gd name="connsiteY4" fmla="*/ 910972 h 910972"/>
              <a:gd name="connsiteX5" fmla="*/ 4069258 w 4759370"/>
              <a:gd name="connsiteY5" fmla="*/ 687269 h 910972"/>
              <a:gd name="connsiteX6" fmla="*/ 0 w 4759370"/>
              <a:gd name="connsiteY6" fmla="*/ 128135 h 910972"/>
              <a:gd name="connsiteX0" fmla="*/ 0 w 4759370"/>
              <a:gd name="connsiteY0" fmla="*/ 131899 h 914736"/>
              <a:gd name="connsiteX1" fmla="*/ 4069258 w 4759370"/>
              <a:gd name="connsiteY1" fmla="*/ 232854 h 914736"/>
              <a:gd name="connsiteX2" fmla="*/ 3996470 w 4759370"/>
              <a:gd name="connsiteY2" fmla="*/ 0 h 914736"/>
              <a:gd name="connsiteX3" fmla="*/ 4759370 w 4759370"/>
              <a:gd name="connsiteY3" fmla="*/ 379640 h 914736"/>
              <a:gd name="connsiteX4" fmla="*/ 4139563 w 4759370"/>
              <a:gd name="connsiteY4" fmla="*/ 914736 h 914736"/>
              <a:gd name="connsiteX5" fmla="*/ 4069258 w 4759370"/>
              <a:gd name="connsiteY5" fmla="*/ 691033 h 914736"/>
              <a:gd name="connsiteX6" fmla="*/ 0 w 4759370"/>
              <a:gd name="connsiteY6" fmla="*/ 131899 h 914736"/>
              <a:gd name="connsiteX0" fmla="*/ 0 w 4759370"/>
              <a:gd name="connsiteY0" fmla="*/ 131899 h 914736"/>
              <a:gd name="connsiteX1" fmla="*/ 3973843 w 4759370"/>
              <a:gd name="connsiteY1" fmla="*/ 241862 h 914736"/>
              <a:gd name="connsiteX2" fmla="*/ 3996470 w 4759370"/>
              <a:gd name="connsiteY2" fmla="*/ 0 h 914736"/>
              <a:gd name="connsiteX3" fmla="*/ 4759370 w 4759370"/>
              <a:gd name="connsiteY3" fmla="*/ 379640 h 914736"/>
              <a:gd name="connsiteX4" fmla="*/ 4139563 w 4759370"/>
              <a:gd name="connsiteY4" fmla="*/ 914736 h 914736"/>
              <a:gd name="connsiteX5" fmla="*/ 4069258 w 4759370"/>
              <a:gd name="connsiteY5" fmla="*/ 691033 h 914736"/>
              <a:gd name="connsiteX6" fmla="*/ 0 w 4759370"/>
              <a:gd name="connsiteY6" fmla="*/ 131899 h 914736"/>
              <a:gd name="connsiteX0" fmla="*/ 0 w 4759370"/>
              <a:gd name="connsiteY0" fmla="*/ 157680 h 940517"/>
              <a:gd name="connsiteX1" fmla="*/ 3973843 w 4759370"/>
              <a:gd name="connsiteY1" fmla="*/ 267643 h 940517"/>
              <a:gd name="connsiteX2" fmla="*/ 3878556 w 4759370"/>
              <a:gd name="connsiteY2" fmla="*/ 0 h 940517"/>
              <a:gd name="connsiteX3" fmla="*/ 4759370 w 4759370"/>
              <a:gd name="connsiteY3" fmla="*/ 405421 h 940517"/>
              <a:gd name="connsiteX4" fmla="*/ 4139563 w 4759370"/>
              <a:gd name="connsiteY4" fmla="*/ 940517 h 940517"/>
              <a:gd name="connsiteX5" fmla="*/ 4069258 w 4759370"/>
              <a:gd name="connsiteY5" fmla="*/ 716814 h 940517"/>
              <a:gd name="connsiteX6" fmla="*/ 0 w 4759370"/>
              <a:gd name="connsiteY6" fmla="*/ 157680 h 940517"/>
              <a:gd name="connsiteX0" fmla="*/ 0 w 4729350"/>
              <a:gd name="connsiteY0" fmla="*/ 157680 h 940517"/>
              <a:gd name="connsiteX1" fmla="*/ 3973843 w 4729350"/>
              <a:gd name="connsiteY1" fmla="*/ 267643 h 940517"/>
              <a:gd name="connsiteX2" fmla="*/ 3878556 w 4729350"/>
              <a:gd name="connsiteY2" fmla="*/ 0 h 940517"/>
              <a:gd name="connsiteX3" fmla="*/ 4729350 w 4729350"/>
              <a:gd name="connsiteY3" fmla="*/ 366962 h 940517"/>
              <a:gd name="connsiteX4" fmla="*/ 4139563 w 4729350"/>
              <a:gd name="connsiteY4" fmla="*/ 940517 h 940517"/>
              <a:gd name="connsiteX5" fmla="*/ 4069258 w 4729350"/>
              <a:gd name="connsiteY5" fmla="*/ 716814 h 940517"/>
              <a:gd name="connsiteX6" fmla="*/ 0 w 4729350"/>
              <a:gd name="connsiteY6" fmla="*/ 157680 h 940517"/>
              <a:gd name="connsiteX0" fmla="*/ 0 w 4729350"/>
              <a:gd name="connsiteY0" fmla="*/ 157680 h 955053"/>
              <a:gd name="connsiteX1" fmla="*/ 3973843 w 4729350"/>
              <a:gd name="connsiteY1" fmla="*/ 267643 h 955053"/>
              <a:gd name="connsiteX2" fmla="*/ 3878556 w 4729350"/>
              <a:gd name="connsiteY2" fmla="*/ 0 h 955053"/>
              <a:gd name="connsiteX3" fmla="*/ 4729350 w 4729350"/>
              <a:gd name="connsiteY3" fmla="*/ 366962 h 955053"/>
              <a:gd name="connsiteX4" fmla="*/ 4071746 w 4729350"/>
              <a:gd name="connsiteY4" fmla="*/ 955053 h 955053"/>
              <a:gd name="connsiteX5" fmla="*/ 4069258 w 4729350"/>
              <a:gd name="connsiteY5" fmla="*/ 716814 h 955053"/>
              <a:gd name="connsiteX6" fmla="*/ 0 w 4729350"/>
              <a:gd name="connsiteY6" fmla="*/ 157680 h 955053"/>
              <a:gd name="connsiteX0" fmla="*/ 0 w 4729350"/>
              <a:gd name="connsiteY0" fmla="*/ 155917 h 953290"/>
              <a:gd name="connsiteX1" fmla="*/ 3973843 w 4729350"/>
              <a:gd name="connsiteY1" fmla="*/ 265880 h 953290"/>
              <a:gd name="connsiteX2" fmla="*/ 3833367 w 4729350"/>
              <a:gd name="connsiteY2" fmla="*/ 0 h 953290"/>
              <a:gd name="connsiteX3" fmla="*/ 4729350 w 4729350"/>
              <a:gd name="connsiteY3" fmla="*/ 365199 h 953290"/>
              <a:gd name="connsiteX4" fmla="*/ 4071746 w 4729350"/>
              <a:gd name="connsiteY4" fmla="*/ 953290 h 953290"/>
              <a:gd name="connsiteX5" fmla="*/ 4069258 w 4729350"/>
              <a:gd name="connsiteY5" fmla="*/ 715051 h 953290"/>
              <a:gd name="connsiteX6" fmla="*/ 0 w 4729350"/>
              <a:gd name="connsiteY6" fmla="*/ 155917 h 953290"/>
              <a:gd name="connsiteX0" fmla="*/ 0 w 4706852"/>
              <a:gd name="connsiteY0" fmla="*/ 155917 h 953290"/>
              <a:gd name="connsiteX1" fmla="*/ 3973843 w 4706852"/>
              <a:gd name="connsiteY1" fmla="*/ 265880 h 953290"/>
              <a:gd name="connsiteX2" fmla="*/ 3833367 w 4706852"/>
              <a:gd name="connsiteY2" fmla="*/ 0 h 953290"/>
              <a:gd name="connsiteX3" fmla="*/ 4706852 w 4706852"/>
              <a:gd name="connsiteY3" fmla="*/ 330408 h 953290"/>
              <a:gd name="connsiteX4" fmla="*/ 4071746 w 4706852"/>
              <a:gd name="connsiteY4" fmla="*/ 953290 h 953290"/>
              <a:gd name="connsiteX5" fmla="*/ 4069258 w 4706852"/>
              <a:gd name="connsiteY5" fmla="*/ 715051 h 953290"/>
              <a:gd name="connsiteX6" fmla="*/ 0 w 4706852"/>
              <a:gd name="connsiteY6" fmla="*/ 155917 h 953290"/>
              <a:gd name="connsiteX0" fmla="*/ 0 w 4706852"/>
              <a:gd name="connsiteY0" fmla="*/ 155917 h 953290"/>
              <a:gd name="connsiteX1" fmla="*/ 3973843 w 4706852"/>
              <a:gd name="connsiteY1" fmla="*/ 265880 h 953290"/>
              <a:gd name="connsiteX2" fmla="*/ 3833367 w 4706852"/>
              <a:gd name="connsiteY2" fmla="*/ 0 h 953290"/>
              <a:gd name="connsiteX3" fmla="*/ 4706852 w 4706852"/>
              <a:gd name="connsiteY3" fmla="*/ 330408 h 953290"/>
              <a:gd name="connsiteX4" fmla="*/ 4071746 w 4706852"/>
              <a:gd name="connsiteY4" fmla="*/ 953290 h 953290"/>
              <a:gd name="connsiteX5" fmla="*/ 4069258 w 4706852"/>
              <a:gd name="connsiteY5" fmla="*/ 715051 h 953290"/>
              <a:gd name="connsiteX6" fmla="*/ 0 w 4706852"/>
              <a:gd name="connsiteY6" fmla="*/ 155917 h 953290"/>
              <a:gd name="connsiteX0" fmla="*/ 0 w 4706852"/>
              <a:gd name="connsiteY0" fmla="*/ 155917 h 953290"/>
              <a:gd name="connsiteX1" fmla="*/ 3973843 w 4706852"/>
              <a:gd name="connsiteY1" fmla="*/ 265880 h 953290"/>
              <a:gd name="connsiteX2" fmla="*/ 3833367 w 4706852"/>
              <a:gd name="connsiteY2" fmla="*/ 0 h 953290"/>
              <a:gd name="connsiteX3" fmla="*/ 4706852 w 4706852"/>
              <a:gd name="connsiteY3" fmla="*/ 330408 h 953290"/>
              <a:gd name="connsiteX4" fmla="*/ 4071746 w 4706852"/>
              <a:gd name="connsiteY4" fmla="*/ 953290 h 953290"/>
              <a:gd name="connsiteX5" fmla="*/ 4069258 w 4706852"/>
              <a:gd name="connsiteY5" fmla="*/ 715051 h 953290"/>
              <a:gd name="connsiteX6" fmla="*/ 0 w 4706852"/>
              <a:gd name="connsiteY6" fmla="*/ 155917 h 953290"/>
              <a:gd name="connsiteX0" fmla="*/ 0 w 4706852"/>
              <a:gd name="connsiteY0" fmla="*/ 155917 h 966250"/>
              <a:gd name="connsiteX1" fmla="*/ 3973843 w 4706852"/>
              <a:gd name="connsiteY1" fmla="*/ 265880 h 966250"/>
              <a:gd name="connsiteX2" fmla="*/ 3833367 w 4706852"/>
              <a:gd name="connsiteY2" fmla="*/ 0 h 966250"/>
              <a:gd name="connsiteX3" fmla="*/ 4706852 w 4706852"/>
              <a:gd name="connsiteY3" fmla="*/ 330408 h 966250"/>
              <a:gd name="connsiteX4" fmla="*/ 4179654 w 4706852"/>
              <a:gd name="connsiteY4" fmla="*/ 966250 h 966250"/>
              <a:gd name="connsiteX5" fmla="*/ 4069258 w 4706852"/>
              <a:gd name="connsiteY5" fmla="*/ 715051 h 966250"/>
              <a:gd name="connsiteX6" fmla="*/ 0 w 4706852"/>
              <a:gd name="connsiteY6" fmla="*/ 155917 h 966250"/>
              <a:gd name="connsiteX0" fmla="*/ 0 w 4706852"/>
              <a:gd name="connsiteY0" fmla="*/ 155917 h 966250"/>
              <a:gd name="connsiteX1" fmla="*/ 3903412 w 4706852"/>
              <a:gd name="connsiteY1" fmla="*/ 318829 h 966250"/>
              <a:gd name="connsiteX2" fmla="*/ 3833367 w 4706852"/>
              <a:gd name="connsiteY2" fmla="*/ 0 h 966250"/>
              <a:gd name="connsiteX3" fmla="*/ 4706852 w 4706852"/>
              <a:gd name="connsiteY3" fmla="*/ 330408 h 966250"/>
              <a:gd name="connsiteX4" fmla="*/ 4179654 w 4706852"/>
              <a:gd name="connsiteY4" fmla="*/ 966250 h 966250"/>
              <a:gd name="connsiteX5" fmla="*/ 4069258 w 4706852"/>
              <a:gd name="connsiteY5" fmla="*/ 715051 h 966250"/>
              <a:gd name="connsiteX6" fmla="*/ 0 w 4706852"/>
              <a:gd name="connsiteY6" fmla="*/ 155917 h 966250"/>
              <a:gd name="connsiteX0" fmla="*/ 0 w 4706852"/>
              <a:gd name="connsiteY0" fmla="*/ 152389 h 962722"/>
              <a:gd name="connsiteX1" fmla="*/ 3903412 w 4706852"/>
              <a:gd name="connsiteY1" fmla="*/ 315301 h 962722"/>
              <a:gd name="connsiteX2" fmla="*/ 3742988 w 4706852"/>
              <a:gd name="connsiteY2" fmla="*/ 0 h 962722"/>
              <a:gd name="connsiteX3" fmla="*/ 4706852 w 4706852"/>
              <a:gd name="connsiteY3" fmla="*/ 326880 h 962722"/>
              <a:gd name="connsiteX4" fmla="*/ 4179654 w 4706852"/>
              <a:gd name="connsiteY4" fmla="*/ 962722 h 962722"/>
              <a:gd name="connsiteX5" fmla="*/ 4069258 w 4706852"/>
              <a:gd name="connsiteY5" fmla="*/ 711523 h 962722"/>
              <a:gd name="connsiteX6" fmla="*/ 0 w 4706852"/>
              <a:gd name="connsiteY6" fmla="*/ 152389 h 962722"/>
              <a:gd name="connsiteX0" fmla="*/ 0 w 4706852"/>
              <a:gd name="connsiteY0" fmla="*/ 152389 h 979117"/>
              <a:gd name="connsiteX1" fmla="*/ 3903412 w 4706852"/>
              <a:gd name="connsiteY1" fmla="*/ 315301 h 979117"/>
              <a:gd name="connsiteX2" fmla="*/ 3742988 w 4706852"/>
              <a:gd name="connsiteY2" fmla="*/ 0 h 979117"/>
              <a:gd name="connsiteX3" fmla="*/ 4706852 w 4706852"/>
              <a:gd name="connsiteY3" fmla="*/ 326880 h 979117"/>
              <a:gd name="connsiteX4" fmla="*/ 4131914 w 4706852"/>
              <a:gd name="connsiteY4" fmla="*/ 979117 h 979117"/>
              <a:gd name="connsiteX5" fmla="*/ 4069258 w 4706852"/>
              <a:gd name="connsiteY5" fmla="*/ 711523 h 979117"/>
              <a:gd name="connsiteX6" fmla="*/ 0 w 4706852"/>
              <a:gd name="connsiteY6" fmla="*/ 152389 h 979117"/>
              <a:gd name="connsiteX0" fmla="*/ 0 w 4706852"/>
              <a:gd name="connsiteY0" fmla="*/ 152389 h 979117"/>
              <a:gd name="connsiteX1" fmla="*/ 3903412 w 4706852"/>
              <a:gd name="connsiteY1" fmla="*/ 315301 h 979117"/>
              <a:gd name="connsiteX2" fmla="*/ 3742988 w 4706852"/>
              <a:gd name="connsiteY2" fmla="*/ 0 h 979117"/>
              <a:gd name="connsiteX3" fmla="*/ 4706852 w 4706852"/>
              <a:gd name="connsiteY3" fmla="*/ 326880 h 979117"/>
              <a:gd name="connsiteX4" fmla="*/ 4131914 w 4706852"/>
              <a:gd name="connsiteY4" fmla="*/ 979117 h 979117"/>
              <a:gd name="connsiteX5" fmla="*/ 4069258 w 4706852"/>
              <a:gd name="connsiteY5" fmla="*/ 711523 h 979117"/>
              <a:gd name="connsiteX6" fmla="*/ 0 w 4706852"/>
              <a:gd name="connsiteY6" fmla="*/ 152389 h 979117"/>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903412 w 4706852"/>
              <a:gd name="connsiteY1" fmla="*/ 315301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858350 w 4706852"/>
              <a:gd name="connsiteY1" fmla="*/ 269503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990173"/>
              <a:gd name="connsiteX1" fmla="*/ 3858350 w 4706852"/>
              <a:gd name="connsiteY1" fmla="*/ 269503 h 990173"/>
              <a:gd name="connsiteX2" fmla="*/ 3742988 w 4706852"/>
              <a:gd name="connsiteY2" fmla="*/ 0 h 990173"/>
              <a:gd name="connsiteX3" fmla="*/ 4706852 w 4706852"/>
              <a:gd name="connsiteY3" fmla="*/ 326880 h 990173"/>
              <a:gd name="connsiteX4" fmla="*/ 4187110 w 4706852"/>
              <a:gd name="connsiteY4" fmla="*/ 990173 h 990173"/>
              <a:gd name="connsiteX5" fmla="*/ 4069258 w 4706852"/>
              <a:gd name="connsiteY5" fmla="*/ 711523 h 990173"/>
              <a:gd name="connsiteX6" fmla="*/ 0 w 4706852"/>
              <a:gd name="connsiteY6" fmla="*/ 152389 h 990173"/>
              <a:gd name="connsiteX0" fmla="*/ 0 w 4706852"/>
              <a:gd name="connsiteY0" fmla="*/ 152389 h 1001522"/>
              <a:gd name="connsiteX1" fmla="*/ 3858350 w 4706852"/>
              <a:gd name="connsiteY1" fmla="*/ 269503 h 1001522"/>
              <a:gd name="connsiteX2" fmla="*/ 3742988 w 4706852"/>
              <a:gd name="connsiteY2" fmla="*/ 0 h 1001522"/>
              <a:gd name="connsiteX3" fmla="*/ 4706852 w 4706852"/>
              <a:gd name="connsiteY3" fmla="*/ 326880 h 1001522"/>
              <a:gd name="connsiteX4" fmla="*/ 4270284 w 4706852"/>
              <a:gd name="connsiteY4" fmla="*/ 1001522 h 1001522"/>
              <a:gd name="connsiteX5" fmla="*/ 4069258 w 4706852"/>
              <a:gd name="connsiteY5" fmla="*/ 711523 h 1001522"/>
              <a:gd name="connsiteX6" fmla="*/ 0 w 4706852"/>
              <a:gd name="connsiteY6" fmla="*/ 152389 h 1001522"/>
              <a:gd name="connsiteX0" fmla="*/ 0 w 4706852"/>
              <a:gd name="connsiteY0" fmla="*/ 134602 h 983735"/>
              <a:gd name="connsiteX1" fmla="*/ 3858350 w 4706852"/>
              <a:gd name="connsiteY1" fmla="*/ 251716 h 983735"/>
              <a:gd name="connsiteX2" fmla="*/ 3619676 w 4706852"/>
              <a:gd name="connsiteY2" fmla="*/ 0 h 983735"/>
              <a:gd name="connsiteX3" fmla="*/ 4706852 w 4706852"/>
              <a:gd name="connsiteY3" fmla="*/ 309093 h 983735"/>
              <a:gd name="connsiteX4" fmla="*/ 4270284 w 4706852"/>
              <a:gd name="connsiteY4" fmla="*/ 983735 h 983735"/>
              <a:gd name="connsiteX5" fmla="*/ 4069258 w 4706852"/>
              <a:gd name="connsiteY5" fmla="*/ 693736 h 983735"/>
              <a:gd name="connsiteX6" fmla="*/ 0 w 4706852"/>
              <a:gd name="connsiteY6" fmla="*/ 134602 h 983735"/>
              <a:gd name="connsiteX0" fmla="*/ 0 w 4706852"/>
              <a:gd name="connsiteY0" fmla="*/ 134602 h 983735"/>
              <a:gd name="connsiteX1" fmla="*/ 3821261 w 4706852"/>
              <a:gd name="connsiteY1" fmla="*/ 292083 h 983735"/>
              <a:gd name="connsiteX2" fmla="*/ 3619676 w 4706852"/>
              <a:gd name="connsiteY2" fmla="*/ 0 h 983735"/>
              <a:gd name="connsiteX3" fmla="*/ 4706852 w 4706852"/>
              <a:gd name="connsiteY3" fmla="*/ 309093 h 983735"/>
              <a:gd name="connsiteX4" fmla="*/ 4270284 w 4706852"/>
              <a:gd name="connsiteY4" fmla="*/ 983735 h 983735"/>
              <a:gd name="connsiteX5" fmla="*/ 4069258 w 4706852"/>
              <a:gd name="connsiteY5" fmla="*/ 693736 h 983735"/>
              <a:gd name="connsiteX6" fmla="*/ 0 w 4706852"/>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83735"/>
              <a:gd name="connsiteX1" fmla="*/ 3821261 w 4673131"/>
              <a:gd name="connsiteY1" fmla="*/ 292083 h 983735"/>
              <a:gd name="connsiteX2" fmla="*/ 3619676 w 4673131"/>
              <a:gd name="connsiteY2" fmla="*/ 0 h 983735"/>
              <a:gd name="connsiteX3" fmla="*/ 4673131 w 4673131"/>
              <a:gd name="connsiteY3" fmla="*/ 243920 h 983735"/>
              <a:gd name="connsiteX4" fmla="*/ 4270284 w 4673131"/>
              <a:gd name="connsiteY4" fmla="*/ 983735 h 983735"/>
              <a:gd name="connsiteX5" fmla="*/ 4069258 w 4673131"/>
              <a:gd name="connsiteY5" fmla="*/ 693736 h 983735"/>
              <a:gd name="connsiteX6" fmla="*/ 0 w 4673131"/>
              <a:gd name="connsiteY6" fmla="*/ 134602 h 983735"/>
              <a:gd name="connsiteX0" fmla="*/ 0 w 4673131"/>
              <a:gd name="connsiteY0" fmla="*/ 134602 h 997250"/>
              <a:gd name="connsiteX1" fmla="*/ 3821261 w 4673131"/>
              <a:gd name="connsiteY1" fmla="*/ 292083 h 997250"/>
              <a:gd name="connsiteX2" fmla="*/ 3619676 w 4673131"/>
              <a:gd name="connsiteY2" fmla="*/ 0 h 997250"/>
              <a:gd name="connsiteX3" fmla="*/ 4673131 w 4673131"/>
              <a:gd name="connsiteY3" fmla="*/ 243920 h 997250"/>
              <a:gd name="connsiteX4" fmla="*/ 4297983 w 4673131"/>
              <a:gd name="connsiteY4" fmla="*/ 997250 h 997250"/>
              <a:gd name="connsiteX5" fmla="*/ 4069258 w 4673131"/>
              <a:gd name="connsiteY5" fmla="*/ 693736 h 997250"/>
              <a:gd name="connsiteX6" fmla="*/ 0 w 4673131"/>
              <a:gd name="connsiteY6" fmla="*/ 134602 h 997250"/>
              <a:gd name="connsiteX0" fmla="*/ 0 w 4673131"/>
              <a:gd name="connsiteY0" fmla="*/ 134602 h 997250"/>
              <a:gd name="connsiteX1" fmla="*/ 3821261 w 4673131"/>
              <a:gd name="connsiteY1" fmla="*/ 292083 h 997250"/>
              <a:gd name="connsiteX2" fmla="*/ 3619676 w 4673131"/>
              <a:gd name="connsiteY2" fmla="*/ 0 h 997250"/>
              <a:gd name="connsiteX3" fmla="*/ 4673131 w 4673131"/>
              <a:gd name="connsiteY3" fmla="*/ 243920 h 997250"/>
              <a:gd name="connsiteX4" fmla="*/ 4297983 w 4673131"/>
              <a:gd name="connsiteY4" fmla="*/ 997250 h 997250"/>
              <a:gd name="connsiteX5" fmla="*/ 4102907 w 4673131"/>
              <a:gd name="connsiteY5" fmla="*/ 661541 h 997250"/>
              <a:gd name="connsiteX6" fmla="*/ 0 w 4673131"/>
              <a:gd name="connsiteY6" fmla="*/ 134602 h 997250"/>
              <a:gd name="connsiteX0" fmla="*/ 0 w 4673131"/>
              <a:gd name="connsiteY0" fmla="*/ 134602 h 945141"/>
              <a:gd name="connsiteX1" fmla="*/ 3821261 w 4673131"/>
              <a:gd name="connsiteY1" fmla="*/ 292083 h 945141"/>
              <a:gd name="connsiteX2" fmla="*/ 3619676 w 4673131"/>
              <a:gd name="connsiteY2" fmla="*/ 0 h 945141"/>
              <a:gd name="connsiteX3" fmla="*/ 4673131 w 4673131"/>
              <a:gd name="connsiteY3" fmla="*/ 243920 h 945141"/>
              <a:gd name="connsiteX4" fmla="*/ 4362846 w 4673131"/>
              <a:gd name="connsiteY4" fmla="*/ 945141 h 945141"/>
              <a:gd name="connsiteX5" fmla="*/ 4102907 w 4673131"/>
              <a:gd name="connsiteY5" fmla="*/ 661541 h 945141"/>
              <a:gd name="connsiteX6" fmla="*/ 0 w 4673131"/>
              <a:gd name="connsiteY6" fmla="*/ 134602 h 945141"/>
              <a:gd name="connsiteX0" fmla="*/ 0 w 4673131"/>
              <a:gd name="connsiteY0" fmla="*/ 134602 h 952781"/>
              <a:gd name="connsiteX1" fmla="*/ 3821261 w 4673131"/>
              <a:gd name="connsiteY1" fmla="*/ 292083 h 952781"/>
              <a:gd name="connsiteX2" fmla="*/ 3619676 w 4673131"/>
              <a:gd name="connsiteY2" fmla="*/ 0 h 952781"/>
              <a:gd name="connsiteX3" fmla="*/ 4673131 w 4673131"/>
              <a:gd name="connsiteY3" fmla="*/ 243920 h 952781"/>
              <a:gd name="connsiteX4" fmla="*/ 4334066 w 4673131"/>
              <a:gd name="connsiteY4" fmla="*/ 952781 h 952781"/>
              <a:gd name="connsiteX5" fmla="*/ 4102907 w 4673131"/>
              <a:gd name="connsiteY5" fmla="*/ 661541 h 952781"/>
              <a:gd name="connsiteX6" fmla="*/ 0 w 4673131"/>
              <a:gd name="connsiteY6" fmla="*/ 134602 h 952781"/>
              <a:gd name="connsiteX0" fmla="*/ 0 w 4673131"/>
              <a:gd name="connsiteY0" fmla="*/ 134602 h 952781"/>
              <a:gd name="connsiteX1" fmla="*/ 3821261 w 4673131"/>
              <a:gd name="connsiteY1" fmla="*/ 292083 h 952781"/>
              <a:gd name="connsiteX2" fmla="*/ 3619676 w 4673131"/>
              <a:gd name="connsiteY2" fmla="*/ 0 h 952781"/>
              <a:gd name="connsiteX3" fmla="*/ 4673131 w 4673131"/>
              <a:gd name="connsiteY3" fmla="*/ 243920 h 952781"/>
              <a:gd name="connsiteX4" fmla="*/ 4334066 w 4673131"/>
              <a:gd name="connsiteY4" fmla="*/ 952781 h 952781"/>
              <a:gd name="connsiteX5" fmla="*/ 4102907 w 4673131"/>
              <a:gd name="connsiteY5" fmla="*/ 661541 h 952781"/>
              <a:gd name="connsiteX6" fmla="*/ 0 w 4673131"/>
              <a:gd name="connsiteY6" fmla="*/ 134602 h 95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73131" h="952781">
                <a:moveTo>
                  <a:pt x="0" y="134602"/>
                </a:moveTo>
                <a:cubicBezTo>
                  <a:pt x="1596862" y="671931"/>
                  <a:pt x="3276656" y="505375"/>
                  <a:pt x="3821261" y="292083"/>
                </a:cubicBezTo>
                <a:lnTo>
                  <a:pt x="3619676" y="0"/>
                </a:lnTo>
                <a:lnTo>
                  <a:pt x="4673131" y="243920"/>
                </a:lnTo>
                <a:cubicBezTo>
                  <a:pt x="4560109" y="480207"/>
                  <a:pt x="4384412" y="836152"/>
                  <a:pt x="4334066" y="952781"/>
                </a:cubicBezTo>
                <a:cubicBezTo>
                  <a:pt x="4325586" y="917260"/>
                  <a:pt x="4121393" y="709882"/>
                  <a:pt x="4102907" y="661541"/>
                </a:cubicBezTo>
                <a:cubicBezTo>
                  <a:pt x="2966065" y="877766"/>
                  <a:pt x="1599915" y="827894"/>
                  <a:pt x="0" y="134602"/>
                </a:cubicBezTo>
                <a:close/>
              </a:path>
            </a:pathLst>
          </a:custGeom>
          <a:solidFill>
            <a:srgbClr val="3071B9"/>
          </a:solidFill>
          <a:ln w="28575">
            <a:solidFill>
              <a:schemeClr val="bg1"/>
            </a:solidFill>
          </a:ln>
          <a:effectLst>
            <a:outerShdw blurRad="50800" dist="381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dirty="0">
              <a:solidFill>
                <a:schemeClr val="bg1"/>
              </a:solidFill>
              <a:latin typeface="源真ゴシック Regular" panose="020B0302020203020207" pitchFamily="50" charset="-128"/>
              <a:ea typeface="源真ゴシック Regular" panose="020B0302020203020207" pitchFamily="50" charset="-128"/>
              <a:cs typeface="源真ゴシック Regular" panose="020B0302020203020207" pitchFamily="50" charset="-128"/>
            </a:endParaRPr>
          </a:p>
        </p:txBody>
      </p:sp>
      <p:sp>
        <p:nvSpPr>
          <p:cNvPr id="31" name="楕円 30">
            <a:extLst>
              <a:ext uri="{FF2B5EF4-FFF2-40B4-BE49-F238E27FC236}">
                <a16:creationId xmlns:a16="http://schemas.microsoft.com/office/drawing/2014/main" id="{5C815093-9794-FD4F-1D2E-5AEBBB5FF305}"/>
              </a:ext>
            </a:extLst>
          </p:cNvPr>
          <p:cNvSpPr/>
          <p:nvPr/>
        </p:nvSpPr>
        <p:spPr>
          <a:xfrm>
            <a:off x="6958388" y="5316450"/>
            <a:ext cx="698443" cy="698443"/>
          </a:xfrm>
          <a:prstGeom prst="ellipse">
            <a:avLst/>
          </a:prstGeom>
          <a:gradFill flip="none" rotWithShape="1">
            <a:gsLst>
              <a:gs pos="0">
                <a:srgbClr val="3071B9">
                  <a:shade val="30000"/>
                  <a:satMod val="115000"/>
                </a:srgbClr>
              </a:gs>
              <a:gs pos="50000">
                <a:srgbClr val="3071B9">
                  <a:shade val="67500"/>
                  <a:satMod val="115000"/>
                </a:srgbClr>
              </a:gs>
              <a:gs pos="100000">
                <a:srgbClr val="3071B9">
                  <a:shade val="100000"/>
                  <a:satMod val="115000"/>
                </a:srgbClr>
              </a:gs>
            </a:gsLst>
            <a:lin ang="13500000" scaled="1"/>
            <a:tileRect/>
          </a:gradFill>
          <a:ln w="38100">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ja-JP" altLang="en-US"/>
          </a:p>
        </p:txBody>
      </p:sp>
      <p:sp>
        <p:nvSpPr>
          <p:cNvPr id="34" name="正方形/長方形 33">
            <a:extLst>
              <a:ext uri="{FF2B5EF4-FFF2-40B4-BE49-F238E27FC236}">
                <a16:creationId xmlns:a16="http://schemas.microsoft.com/office/drawing/2014/main" id="{C93CD7B7-AD59-A6E4-D20C-050ED6570A2B}"/>
              </a:ext>
            </a:extLst>
          </p:cNvPr>
          <p:cNvSpPr/>
          <p:nvPr/>
        </p:nvSpPr>
        <p:spPr>
          <a:xfrm>
            <a:off x="6952792" y="5405084"/>
            <a:ext cx="704039" cy="538609"/>
          </a:xfrm>
          <a:prstGeom prst="rect">
            <a:avLst/>
          </a:prstGeom>
        </p:spPr>
        <p:txBody>
          <a:bodyPr wrap="none">
            <a:spAutoFit/>
          </a:bodyPr>
          <a:lstStyle/>
          <a:p>
            <a:pPr algn="ctr" fontAlgn="auto">
              <a:spcBef>
                <a:spcPts val="0"/>
              </a:spcBef>
              <a:spcAft>
                <a:spcPts val="0"/>
              </a:spcAft>
              <a:defRPr/>
            </a:pPr>
            <a:r>
              <a:rPr lang="zh-TW" altLang="en-US" sz="8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過去</a:t>
            </a:r>
            <a:r>
              <a:rPr lang="en-US" altLang="zh-TW" sz="8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5</a:t>
            </a:r>
            <a:r>
              <a:rPr lang="zh-TW" altLang="en-US" sz="8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年</a:t>
            </a:r>
            <a:endParaRPr lang="en-US" altLang="zh-TW" sz="8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endParaRPr>
          </a:p>
          <a:p>
            <a:pPr algn="ctr" fontAlgn="auto">
              <a:spcBef>
                <a:spcPts val="0"/>
              </a:spcBef>
              <a:spcAft>
                <a:spcPts val="0"/>
              </a:spcAft>
              <a:defRPr/>
            </a:pPr>
            <a:r>
              <a:rPr lang="en-US" altLang="zh-TW" sz="8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CAGR</a:t>
            </a:r>
          </a:p>
          <a:p>
            <a:pPr algn="ctr" fontAlgn="auto">
              <a:spcBef>
                <a:spcPts val="0"/>
              </a:spcBef>
              <a:spcAft>
                <a:spcPts val="0"/>
              </a:spcAft>
              <a:defRPr/>
            </a:pPr>
            <a:endParaRPr lang="en-US" altLang="zh-TW" sz="1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endParaRPr>
          </a:p>
          <a:p>
            <a:pPr algn="ctr" fontAlgn="auto">
              <a:spcBef>
                <a:spcPts val="0"/>
              </a:spcBef>
              <a:spcAft>
                <a:spcPts val="0"/>
              </a:spcAft>
              <a:defRPr/>
            </a:pPr>
            <a:r>
              <a:rPr lang="en-US" altLang="ja-JP" sz="12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10</a:t>
            </a:r>
            <a:r>
              <a:rPr lang="en-US" altLang="zh-TW" sz="12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a:t>
            </a:r>
            <a:r>
              <a:rPr lang="en-US" altLang="ja-JP" sz="12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0</a:t>
            </a:r>
            <a:r>
              <a:rPr lang="en-US" altLang="zh-TW" sz="1000" dirty="0">
                <a:solidFill>
                  <a:schemeClr val="bg1"/>
                </a:solidFill>
                <a:latin typeface="A-OTF 新ゴ Pro L" panose="020B0300000000000000" pitchFamily="34" charset="-128"/>
                <a:ea typeface="A-OTF 新ゴ Pro L" panose="020B0300000000000000" pitchFamily="34" charset="-128"/>
                <a:cs typeface="源真ゴシックP Bold" panose="020B0602020203020207" pitchFamily="50" charset="-128"/>
              </a:rPr>
              <a:t>%</a:t>
            </a:r>
          </a:p>
        </p:txBody>
      </p:sp>
      <p:sp>
        <p:nvSpPr>
          <p:cNvPr id="38" name="テキスト ボックス 37">
            <a:extLst>
              <a:ext uri="{FF2B5EF4-FFF2-40B4-BE49-F238E27FC236}">
                <a16:creationId xmlns:a16="http://schemas.microsoft.com/office/drawing/2014/main" id="{FB4D7591-B10C-3B54-9BC4-5F00A8E9E9A2}"/>
              </a:ext>
            </a:extLst>
          </p:cNvPr>
          <p:cNvSpPr txBox="1"/>
          <p:nvPr/>
        </p:nvSpPr>
        <p:spPr>
          <a:xfrm>
            <a:off x="7745811" y="6493504"/>
            <a:ext cx="4522389" cy="200055"/>
          </a:xfrm>
          <a:prstGeom prst="rect">
            <a:avLst/>
          </a:prstGeom>
          <a:noFill/>
        </p:spPr>
        <p:txBody>
          <a:bodyPr wrap="square" rtlCol="0">
            <a:spAutoFit/>
          </a:bodyPr>
          <a:lstStyle/>
          <a:p>
            <a:r>
              <a:rPr lang="en-US" altLang="ja-JP" sz="700" dirty="0">
                <a:solidFill>
                  <a:schemeClr val="bg1">
                    <a:lumMod val="50000"/>
                  </a:schemeClr>
                </a:solidFill>
                <a:latin typeface="A-OTF 新ゴ Pro L" panose="020B0300000000000000" pitchFamily="34" charset="-128"/>
                <a:ea typeface="A-OTF 新ゴ Pro L" panose="020B0300000000000000" pitchFamily="34" charset="-128"/>
                <a:cs typeface="源真ゴシックP Bold" panose="020B0602020203020207" pitchFamily="50" charset="-128"/>
              </a:rPr>
              <a:t>(</a:t>
            </a:r>
            <a:r>
              <a:rPr lang="ja-JP" altLang="en-US" sz="700" dirty="0">
                <a:solidFill>
                  <a:schemeClr val="bg1">
                    <a:lumMod val="50000"/>
                  </a:schemeClr>
                </a:solidFill>
                <a:latin typeface="A-OTF 新ゴ Pro L" panose="020B0300000000000000" pitchFamily="34" charset="-128"/>
                <a:ea typeface="A-OTF 新ゴ Pro L" panose="020B0300000000000000" pitchFamily="34" charset="-128"/>
                <a:cs typeface="源真ゴシックP Bold" panose="020B0602020203020207" pitchFamily="50" charset="-128"/>
              </a:rPr>
              <a:t>注）出所：第</a:t>
            </a:r>
            <a:r>
              <a:rPr lang="en-US" altLang="ja-JP" sz="700" dirty="0">
                <a:solidFill>
                  <a:schemeClr val="bg1">
                    <a:lumMod val="50000"/>
                  </a:schemeClr>
                </a:solidFill>
                <a:latin typeface="A-OTF 新ゴ Pro L" panose="020B0300000000000000" pitchFamily="34" charset="-128"/>
                <a:ea typeface="A-OTF 新ゴ Pro L" panose="020B0300000000000000" pitchFamily="34" charset="-128"/>
                <a:cs typeface="源真ゴシックP Bold" panose="020B0602020203020207" pitchFamily="50" charset="-128"/>
              </a:rPr>
              <a:t>41</a:t>
            </a:r>
            <a:r>
              <a:rPr lang="ja-JP" altLang="en-US" sz="700" dirty="0">
                <a:solidFill>
                  <a:schemeClr val="bg1">
                    <a:lumMod val="50000"/>
                  </a:schemeClr>
                </a:solidFill>
                <a:latin typeface="A-OTF 新ゴ Pro L" panose="020B0300000000000000" pitchFamily="34" charset="-128"/>
                <a:ea typeface="A-OTF 新ゴ Pro L" panose="020B0300000000000000" pitchFamily="34" charset="-128"/>
                <a:cs typeface="源真ゴシックP Bold" panose="020B0602020203020207" pitchFamily="50" charset="-128"/>
              </a:rPr>
              <a:t>回～第</a:t>
            </a:r>
            <a:r>
              <a:rPr lang="en-US" altLang="ja-JP" sz="700" dirty="0">
                <a:solidFill>
                  <a:schemeClr val="bg1">
                    <a:lumMod val="50000"/>
                  </a:schemeClr>
                </a:solidFill>
                <a:latin typeface="A-OTF 新ゴ Pro L" panose="020B0300000000000000" pitchFamily="34" charset="-128"/>
                <a:ea typeface="A-OTF 新ゴ Pro L" panose="020B0300000000000000" pitchFamily="34" charset="-128"/>
                <a:cs typeface="源真ゴシックP Bold" panose="020B0602020203020207" pitchFamily="50" charset="-128"/>
              </a:rPr>
              <a:t>48</a:t>
            </a:r>
            <a:r>
              <a:rPr lang="ja-JP" altLang="en-US" sz="700" dirty="0">
                <a:solidFill>
                  <a:schemeClr val="bg1">
                    <a:lumMod val="50000"/>
                  </a:schemeClr>
                </a:solidFill>
                <a:latin typeface="A-OTF 新ゴ Pro L" panose="020B0300000000000000" pitchFamily="34" charset="-128"/>
                <a:ea typeface="A-OTF 新ゴ Pro L" panose="020B0300000000000000" pitchFamily="34" charset="-128"/>
                <a:cs typeface="源真ゴシックP Bold" panose="020B0602020203020207" pitchFamily="50" charset="-128"/>
              </a:rPr>
              <a:t>回経営業務実態調査　発行元：</a:t>
            </a:r>
            <a:r>
              <a:rPr lang="en-US" altLang="ja-JP" sz="700" dirty="0">
                <a:solidFill>
                  <a:schemeClr val="bg1">
                    <a:lumMod val="50000"/>
                  </a:schemeClr>
                </a:solidFill>
                <a:latin typeface="A-OTF 新ゴ Pro L" panose="020B0300000000000000" pitchFamily="34" charset="-128"/>
                <a:ea typeface="A-OTF 新ゴ Pro L" panose="020B0300000000000000" pitchFamily="34" charset="-128"/>
                <a:cs typeface="源真ゴシックP Bold" panose="020B0602020203020207" pitchFamily="50" charset="-128"/>
              </a:rPr>
              <a:t>JMRA</a:t>
            </a:r>
            <a:r>
              <a:rPr lang="ja-JP" altLang="en-US" sz="700" dirty="0">
                <a:solidFill>
                  <a:schemeClr val="bg1">
                    <a:lumMod val="50000"/>
                  </a:schemeClr>
                </a:solidFill>
                <a:latin typeface="A-OTF 新ゴ Pro L" panose="020B0300000000000000" pitchFamily="34" charset="-128"/>
                <a:ea typeface="A-OTF 新ゴ Pro L" panose="020B0300000000000000" pitchFamily="34" charset="-128"/>
                <a:cs typeface="源真ゴシックP Bold" panose="020B0602020203020207" pitchFamily="50" charset="-128"/>
              </a:rPr>
              <a:t>（日本マーケティング・リサーチ協会）</a:t>
            </a:r>
            <a:endParaRPr lang="ja-JP" altLang="en-US" sz="700" dirty="0">
              <a:solidFill>
                <a:schemeClr val="bg1">
                  <a:lumMod val="50000"/>
                </a:schemeClr>
              </a:solidFill>
            </a:endParaRPr>
          </a:p>
        </p:txBody>
      </p:sp>
    </p:spTree>
    <p:extLst>
      <p:ext uri="{BB962C8B-B14F-4D97-AF65-F5344CB8AC3E}">
        <p14:creationId xmlns:p14="http://schemas.microsoft.com/office/powerpoint/2010/main" val="1846569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BF1814-4E87-082D-6454-A056368C7B99}"/>
            </a:ext>
          </a:extLst>
        </p:cNvPr>
        <p:cNvGrpSpPr/>
        <p:nvPr/>
      </p:nvGrpSpPr>
      <p:grpSpPr>
        <a:xfrm>
          <a:off x="0" y="0"/>
          <a:ext cx="0" cy="0"/>
          <a:chOff x="0" y="0"/>
          <a:chExt cx="0" cy="0"/>
        </a:xfrm>
      </p:grpSpPr>
      <p:sp>
        <p:nvSpPr>
          <p:cNvPr id="27" name="楕円 26">
            <a:extLst>
              <a:ext uri="{FF2B5EF4-FFF2-40B4-BE49-F238E27FC236}">
                <a16:creationId xmlns:a16="http://schemas.microsoft.com/office/drawing/2014/main" id="{CB03BA92-EEF8-9469-EE58-257F2B92B93A}"/>
              </a:ext>
            </a:extLst>
          </p:cNvPr>
          <p:cNvSpPr/>
          <p:nvPr/>
        </p:nvSpPr>
        <p:spPr>
          <a:xfrm>
            <a:off x="7226874" y="2693808"/>
            <a:ext cx="2137401" cy="21374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59F277D-080F-6DE2-C133-649604F84D75}"/>
              </a:ext>
            </a:extLst>
          </p:cNvPr>
          <p:cNvSpPr txBox="1"/>
          <p:nvPr/>
        </p:nvSpPr>
        <p:spPr>
          <a:xfrm>
            <a:off x="570523" y="116371"/>
            <a:ext cx="4314297" cy="954107"/>
          </a:xfrm>
          <a:prstGeom prst="rect">
            <a:avLst/>
          </a:prstGeom>
          <a:noFill/>
        </p:spPr>
        <p:txBody>
          <a:bodyPr wrap="square" rtlCol="0">
            <a:spAutoFit/>
          </a:bodyPr>
          <a:lstStyle/>
          <a:p>
            <a:r>
              <a:rPr kumimoji="1" lang="ja-JP" altLang="en-US" sz="2000" dirty="0">
                <a:solidFill>
                  <a:schemeClr val="bg1"/>
                </a:solidFill>
                <a:latin typeface="游明朝体 Pr6N R" panose="02020400000000000000" pitchFamily="18" charset="-128"/>
                <a:ea typeface="游明朝体 Pr6N R" panose="02020400000000000000" pitchFamily="18" charset="-128"/>
              </a:rPr>
              <a:t>アスマークの実績</a:t>
            </a:r>
            <a:endParaRPr kumimoji="1" lang="en-US" altLang="ja-JP" sz="2000" dirty="0">
              <a:solidFill>
                <a:schemeClr val="bg1"/>
              </a:solidFill>
              <a:latin typeface="游明朝体 Pr6N R" panose="02020400000000000000" pitchFamily="18" charset="-128"/>
              <a:ea typeface="游明朝体 Pr6N R" panose="02020400000000000000" pitchFamily="18" charset="-128"/>
            </a:endParaRPr>
          </a:p>
          <a:p>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案件実績数</a:t>
            </a:r>
          </a:p>
        </p:txBody>
      </p:sp>
      <p:sp>
        <p:nvSpPr>
          <p:cNvPr id="41" name="タイトル 1">
            <a:extLst>
              <a:ext uri="{FF2B5EF4-FFF2-40B4-BE49-F238E27FC236}">
                <a16:creationId xmlns:a16="http://schemas.microsoft.com/office/drawing/2014/main" id="{24003C22-5684-1BD5-B225-D031245E720A}"/>
              </a:ext>
            </a:extLst>
          </p:cNvPr>
          <p:cNvSpPr txBox="1">
            <a:spLocks/>
          </p:cNvSpPr>
          <p:nvPr/>
        </p:nvSpPr>
        <p:spPr>
          <a:xfrm>
            <a:off x="831951" y="5574991"/>
            <a:ext cx="1955928" cy="104051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nSpc>
                <a:spcPct val="100000"/>
              </a:lnSpc>
            </a:pPr>
            <a:r>
              <a:rPr lang="ja-JP" altLang="en-US" sz="1800" dirty="0">
                <a:solidFill>
                  <a:schemeClr val="bg1"/>
                </a:solidFill>
                <a:latin typeface="游明朝体 Pr6N R" panose="02020400000000000000" pitchFamily="18" charset="-128"/>
                <a:ea typeface="游明朝体 Pr6N R" panose="02020400000000000000" pitchFamily="18" charset="-128"/>
              </a:rPr>
              <a:t>ユーザビリティ</a:t>
            </a:r>
          </a:p>
        </p:txBody>
      </p:sp>
      <p:sp>
        <p:nvSpPr>
          <p:cNvPr id="17" name="コンテンツ プレースホルダー 1">
            <a:extLst>
              <a:ext uri="{FF2B5EF4-FFF2-40B4-BE49-F238E27FC236}">
                <a16:creationId xmlns:a16="http://schemas.microsoft.com/office/drawing/2014/main" id="{2100B814-8992-28F0-8756-C6024952CDE4}"/>
              </a:ext>
            </a:extLst>
          </p:cNvPr>
          <p:cNvSpPr>
            <a:spLocks noGrp="1"/>
          </p:cNvSpPr>
          <p:nvPr>
            <p:ph idx="1"/>
          </p:nvPr>
        </p:nvSpPr>
        <p:spPr>
          <a:xfrm>
            <a:off x="8715279" y="6229545"/>
            <a:ext cx="2506980" cy="273485"/>
          </a:xfrm>
        </p:spPr>
        <p:txBody>
          <a:bodyPr>
            <a:normAutofit lnSpcReduction="10000"/>
          </a:bodyPr>
          <a:lstStyle/>
          <a:p>
            <a:pPr marL="0" indent="0">
              <a:lnSpc>
                <a:spcPct val="100000"/>
              </a:lnSpc>
              <a:buNone/>
            </a:pPr>
            <a:r>
              <a:rPr kumimoji="1" lang="en-US" altLang="ja-JP" sz="1200" dirty="0">
                <a:solidFill>
                  <a:schemeClr val="bg1">
                    <a:lumMod val="50000"/>
                  </a:schemeClr>
                </a:solidFill>
                <a:latin typeface="游明朝体 Pr6N R" panose="02020400000000000000" pitchFamily="18" charset="-128"/>
                <a:ea typeface="游明朝体 Pr6N R" panose="02020400000000000000" pitchFamily="18" charset="-128"/>
              </a:rPr>
              <a:t>※</a:t>
            </a:r>
            <a:r>
              <a:rPr kumimoji="1" lang="ja-JP" altLang="en-US" sz="1200" dirty="0">
                <a:solidFill>
                  <a:schemeClr val="bg1">
                    <a:lumMod val="50000"/>
                  </a:schemeClr>
                </a:solidFill>
                <a:latin typeface="游明朝体 Pr6N R" panose="02020400000000000000" pitchFamily="18" charset="-128"/>
                <a:ea typeface="游明朝体 Pr6N R" panose="02020400000000000000" pitchFamily="18" charset="-128"/>
              </a:rPr>
              <a:t>アスマーク</a:t>
            </a:r>
            <a:r>
              <a:rPr kumimoji="1" lang="en-US" altLang="ja-JP" sz="1200" dirty="0">
                <a:solidFill>
                  <a:schemeClr val="bg1">
                    <a:lumMod val="50000"/>
                  </a:schemeClr>
                </a:solidFill>
                <a:latin typeface="游明朝体 Pr6N R" panose="02020400000000000000" pitchFamily="18" charset="-128"/>
                <a:ea typeface="游明朝体 Pr6N R" panose="02020400000000000000" pitchFamily="18" charset="-128"/>
              </a:rPr>
              <a:t>22</a:t>
            </a:r>
            <a:r>
              <a:rPr kumimoji="1" lang="ja-JP" altLang="en-US" sz="1200" dirty="0">
                <a:solidFill>
                  <a:schemeClr val="bg1">
                    <a:lumMod val="50000"/>
                  </a:schemeClr>
                </a:solidFill>
                <a:latin typeface="游明朝体 Pr6N R" panose="02020400000000000000" pitchFamily="18" charset="-128"/>
                <a:ea typeface="游明朝体 Pr6N R" panose="02020400000000000000" pitchFamily="18" charset="-128"/>
              </a:rPr>
              <a:t>期・年間実施件数</a:t>
            </a:r>
          </a:p>
        </p:txBody>
      </p:sp>
      <p:sp>
        <p:nvSpPr>
          <p:cNvPr id="2" name="コンテンツ プレースホルダー 1">
            <a:extLst>
              <a:ext uri="{FF2B5EF4-FFF2-40B4-BE49-F238E27FC236}">
                <a16:creationId xmlns:a16="http://schemas.microsoft.com/office/drawing/2014/main" id="{0EF709B5-3F1F-0BF6-3C44-0237F0E69F07}"/>
              </a:ext>
            </a:extLst>
          </p:cNvPr>
          <p:cNvSpPr txBox="1">
            <a:spLocks/>
          </p:cNvSpPr>
          <p:nvPr/>
        </p:nvSpPr>
        <p:spPr>
          <a:xfrm>
            <a:off x="1414632" y="1894735"/>
            <a:ext cx="9387840" cy="607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2400" dirty="0">
                <a:latin typeface="游明朝体 Pr6N R" panose="02020400000000000000" pitchFamily="18" charset="-128"/>
                <a:ea typeface="游明朝体 Pr6N R" panose="02020400000000000000" pitchFamily="18" charset="-128"/>
              </a:rPr>
              <a:t>マーケティングリサーチ業界でトップクラスを誇る、案件実績数</a:t>
            </a:r>
          </a:p>
        </p:txBody>
      </p:sp>
      <p:sp>
        <p:nvSpPr>
          <p:cNvPr id="3" name="タイトル 3">
            <a:extLst>
              <a:ext uri="{FF2B5EF4-FFF2-40B4-BE49-F238E27FC236}">
                <a16:creationId xmlns:a16="http://schemas.microsoft.com/office/drawing/2014/main" id="{FD07E53D-4577-3125-9355-BA51C8D82F8A}"/>
              </a:ext>
            </a:extLst>
          </p:cNvPr>
          <p:cNvSpPr txBox="1">
            <a:spLocks/>
          </p:cNvSpPr>
          <p:nvPr/>
        </p:nvSpPr>
        <p:spPr>
          <a:xfrm>
            <a:off x="2375631" y="3585067"/>
            <a:ext cx="1911580" cy="970295"/>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algn="ctr">
              <a:lnSpc>
                <a:spcPct val="110000"/>
              </a:lnSpc>
            </a:pPr>
            <a:r>
              <a:rPr lang="en-US" altLang="ja-JP" sz="6400" b="0" spc="-300" dirty="0">
                <a:solidFill>
                  <a:schemeClr val="bg1"/>
                </a:solidFill>
                <a:latin typeface="A-OTF 新ゴ Pro L" panose="020B0300000000000000" pitchFamily="34" charset="-128"/>
                <a:ea typeface="A-OTF 新ゴ Pro L" panose="020B0300000000000000" pitchFamily="34" charset="-128"/>
              </a:rPr>
              <a:t>13</a:t>
            </a:r>
            <a:r>
              <a:rPr lang="ja-JP" altLang="en-US" sz="4400" b="0" spc="-300" dirty="0">
                <a:solidFill>
                  <a:schemeClr val="bg1"/>
                </a:solidFill>
                <a:latin typeface="A-OTF 新ゴ Pro L" panose="020B0300000000000000" pitchFamily="34" charset="-128"/>
                <a:ea typeface="A-OTF 新ゴ Pro L" panose="020B0300000000000000" pitchFamily="34" charset="-128"/>
              </a:rPr>
              <a:t> </a:t>
            </a:r>
            <a:r>
              <a:rPr lang="ja-JP" altLang="en-US" sz="2200" b="0" spc="-300" dirty="0">
                <a:solidFill>
                  <a:schemeClr val="bg1"/>
                </a:solidFill>
                <a:latin typeface="A-OTF 新ゴ Pro L" panose="020B0300000000000000" pitchFamily="34" charset="-128"/>
                <a:ea typeface="A-OTF 新ゴ Pro L" panose="020B0300000000000000" pitchFamily="34" charset="-128"/>
              </a:rPr>
              <a:t>％</a:t>
            </a:r>
            <a:endParaRPr lang="en-US" altLang="ja-JP" sz="1400" b="0" spc="-300" dirty="0">
              <a:solidFill>
                <a:schemeClr val="bg1"/>
              </a:solidFill>
              <a:latin typeface="A-OTF 新ゴ Pro L" panose="020B0300000000000000" pitchFamily="34" charset="-128"/>
              <a:ea typeface="A-OTF 新ゴ Pro L" panose="020B0300000000000000" pitchFamily="34" charset="-128"/>
            </a:endParaRPr>
          </a:p>
        </p:txBody>
      </p:sp>
      <p:sp>
        <p:nvSpPr>
          <p:cNvPr id="5" name="楕円 4">
            <a:extLst>
              <a:ext uri="{FF2B5EF4-FFF2-40B4-BE49-F238E27FC236}">
                <a16:creationId xmlns:a16="http://schemas.microsoft.com/office/drawing/2014/main" id="{8B2C6522-D83F-56F1-2099-905EEAC8113E}"/>
              </a:ext>
            </a:extLst>
          </p:cNvPr>
          <p:cNvSpPr/>
          <p:nvPr/>
        </p:nvSpPr>
        <p:spPr>
          <a:xfrm>
            <a:off x="2375631" y="2693808"/>
            <a:ext cx="2137401" cy="21374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楕円 5">
            <a:extLst>
              <a:ext uri="{FF2B5EF4-FFF2-40B4-BE49-F238E27FC236}">
                <a16:creationId xmlns:a16="http://schemas.microsoft.com/office/drawing/2014/main" id="{E027DC69-8258-BEDE-049D-C1E1FFB962F2}"/>
              </a:ext>
            </a:extLst>
          </p:cNvPr>
          <p:cNvSpPr/>
          <p:nvPr/>
        </p:nvSpPr>
        <p:spPr>
          <a:xfrm>
            <a:off x="2542454" y="2887728"/>
            <a:ext cx="1812385" cy="1812385"/>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タイトル 3">
            <a:extLst>
              <a:ext uri="{FF2B5EF4-FFF2-40B4-BE49-F238E27FC236}">
                <a16:creationId xmlns:a16="http://schemas.microsoft.com/office/drawing/2014/main" id="{F505173F-5FF0-E195-5B9B-5523E34CD5C6}"/>
              </a:ext>
            </a:extLst>
          </p:cNvPr>
          <p:cNvSpPr txBox="1">
            <a:spLocks/>
          </p:cNvSpPr>
          <p:nvPr/>
        </p:nvSpPr>
        <p:spPr>
          <a:xfrm>
            <a:off x="2464876" y="3128970"/>
            <a:ext cx="1911580" cy="13337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モニター</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リクルート</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事業</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endParaRPr lang="en-US" altLang="ja-JP" sz="600" b="0" spc="-15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600" b="0" spc="-150" dirty="0">
                <a:solidFill>
                  <a:schemeClr val="bg1"/>
                </a:solidFill>
                <a:latin typeface="游明朝体 Pr6N R" panose="02020400000000000000" pitchFamily="18" charset="-128"/>
                <a:ea typeface="游明朝体 Pr6N R" panose="02020400000000000000" pitchFamily="18" charset="-128"/>
              </a:rPr>
              <a:t>約</a:t>
            </a:r>
            <a:r>
              <a:rPr lang="en-US" altLang="ja-JP" b="0" spc="-150" dirty="0">
                <a:solidFill>
                  <a:schemeClr val="bg1"/>
                </a:solidFill>
                <a:latin typeface="游明朝体 Pr6N R" panose="02020400000000000000" pitchFamily="18" charset="-128"/>
                <a:ea typeface="游明朝体 Pr6N R" panose="02020400000000000000" pitchFamily="18" charset="-128"/>
              </a:rPr>
              <a:t>3,000</a:t>
            </a:r>
            <a:r>
              <a:rPr lang="ja-JP" altLang="en-US" sz="1400" b="0" spc="-150" dirty="0">
                <a:solidFill>
                  <a:schemeClr val="bg1"/>
                </a:solidFill>
                <a:latin typeface="游明朝体 Pr6N R" panose="02020400000000000000" pitchFamily="18" charset="-128"/>
                <a:ea typeface="游明朝体 Pr6N R" panose="02020400000000000000" pitchFamily="18" charset="-128"/>
              </a:rPr>
              <a:t>件超</a:t>
            </a:r>
            <a:endParaRPr lang="en-US" altLang="ja-JP" sz="2000" b="0" spc="300" dirty="0">
              <a:solidFill>
                <a:schemeClr val="bg1"/>
              </a:solidFill>
              <a:latin typeface="游明朝体 Pr6N R" panose="02020400000000000000" pitchFamily="18" charset="-128"/>
              <a:ea typeface="游明朝体 Pr6N R" panose="02020400000000000000" pitchFamily="18" charset="-128"/>
            </a:endParaRPr>
          </a:p>
        </p:txBody>
      </p:sp>
      <p:sp>
        <p:nvSpPr>
          <p:cNvPr id="8" name="タイトル 3">
            <a:extLst>
              <a:ext uri="{FF2B5EF4-FFF2-40B4-BE49-F238E27FC236}">
                <a16:creationId xmlns:a16="http://schemas.microsoft.com/office/drawing/2014/main" id="{D501BCB8-1BC6-F0DC-7A3F-8B0B476E6076}"/>
              </a:ext>
            </a:extLst>
          </p:cNvPr>
          <p:cNvSpPr txBox="1">
            <a:spLocks/>
          </p:cNvSpPr>
          <p:nvPr/>
        </p:nvSpPr>
        <p:spPr>
          <a:xfrm>
            <a:off x="4796024" y="3585067"/>
            <a:ext cx="1911580" cy="970295"/>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algn="ctr">
              <a:lnSpc>
                <a:spcPct val="110000"/>
              </a:lnSpc>
            </a:pPr>
            <a:r>
              <a:rPr lang="en-US" altLang="ja-JP" sz="6400" b="0" spc="-300" dirty="0">
                <a:solidFill>
                  <a:schemeClr val="bg1"/>
                </a:solidFill>
                <a:latin typeface="A-OTF 新ゴ Pro L" panose="020B0300000000000000" pitchFamily="34" charset="-128"/>
                <a:ea typeface="A-OTF 新ゴ Pro L" panose="020B0300000000000000" pitchFamily="34" charset="-128"/>
              </a:rPr>
              <a:t>13</a:t>
            </a:r>
            <a:r>
              <a:rPr lang="ja-JP" altLang="en-US" sz="4400" b="0" spc="-300" dirty="0">
                <a:solidFill>
                  <a:schemeClr val="bg1"/>
                </a:solidFill>
                <a:latin typeface="A-OTF 新ゴ Pro L" panose="020B0300000000000000" pitchFamily="34" charset="-128"/>
                <a:ea typeface="A-OTF 新ゴ Pro L" panose="020B0300000000000000" pitchFamily="34" charset="-128"/>
              </a:rPr>
              <a:t> </a:t>
            </a:r>
            <a:r>
              <a:rPr lang="ja-JP" altLang="en-US" sz="2200" b="0" spc="-300" dirty="0">
                <a:solidFill>
                  <a:schemeClr val="bg1"/>
                </a:solidFill>
                <a:latin typeface="A-OTF 新ゴ Pro L" panose="020B0300000000000000" pitchFamily="34" charset="-128"/>
                <a:ea typeface="A-OTF 新ゴ Pro L" panose="020B0300000000000000" pitchFamily="34" charset="-128"/>
              </a:rPr>
              <a:t>％</a:t>
            </a:r>
            <a:endParaRPr lang="en-US" altLang="ja-JP" sz="1400" b="0" spc="-300" dirty="0">
              <a:solidFill>
                <a:schemeClr val="bg1"/>
              </a:solidFill>
              <a:latin typeface="A-OTF 新ゴ Pro L" panose="020B0300000000000000" pitchFamily="34" charset="-128"/>
              <a:ea typeface="A-OTF 新ゴ Pro L" panose="020B0300000000000000" pitchFamily="34" charset="-128"/>
            </a:endParaRPr>
          </a:p>
        </p:txBody>
      </p:sp>
      <p:sp>
        <p:nvSpPr>
          <p:cNvPr id="9" name="楕円 8">
            <a:extLst>
              <a:ext uri="{FF2B5EF4-FFF2-40B4-BE49-F238E27FC236}">
                <a16:creationId xmlns:a16="http://schemas.microsoft.com/office/drawing/2014/main" id="{767560C1-2E2F-2FD8-D4E9-D1FFB090A5A4}"/>
              </a:ext>
            </a:extLst>
          </p:cNvPr>
          <p:cNvSpPr/>
          <p:nvPr/>
        </p:nvSpPr>
        <p:spPr>
          <a:xfrm>
            <a:off x="4796024" y="2693808"/>
            <a:ext cx="2137401" cy="21374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426C1572-FFB3-19CC-4396-A95D08503383}"/>
              </a:ext>
            </a:extLst>
          </p:cNvPr>
          <p:cNvSpPr/>
          <p:nvPr/>
        </p:nvSpPr>
        <p:spPr>
          <a:xfrm>
            <a:off x="4962847" y="2887728"/>
            <a:ext cx="1812385" cy="1812385"/>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3">
            <a:extLst>
              <a:ext uri="{FF2B5EF4-FFF2-40B4-BE49-F238E27FC236}">
                <a16:creationId xmlns:a16="http://schemas.microsoft.com/office/drawing/2014/main" id="{1317B079-9B82-339C-22CD-7FD3420AC2CB}"/>
              </a:ext>
            </a:extLst>
          </p:cNvPr>
          <p:cNvSpPr txBox="1">
            <a:spLocks/>
          </p:cNvSpPr>
          <p:nvPr/>
        </p:nvSpPr>
        <p:spPr>
          <a:xfrm>
            <a:off x="2375631" y="5606730"/>
            <a:ext cx="1911580" cy="970295"/>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algn="ctr">
              <a:lnSpc>
                <a:spcPct val="110000"/>
              </a:lnSpc>
            </a:pPr>
            <a:r>
              <a:rPr lang="en-US" altLang="ja-JP" sz="6400" b="0" spc="-300" dirty="0">
                <a:solidFill>
                  <a:schemeClr val="bg1"/>
                </a:solidFill>
                <a:latin typeface="A-OTF 新ゴ Pro L" panose="020B0300000000000000" pitchFamily="34" charset="-128"/>
                <a:ea typeface="A-OTF 新ゴ Pro L" panose="020B0300000000000000" pitchFamily="34" charset="-128"/>
              </a:rPr>
              <a:t>13</a:t>
            </a:r>
            <a:r>
              <a:rPr lang="ja-JP" altLang="en-US" sz="4400" b="0" spc="-300" dirty="0">
                <a:solidFill>
                  <a:schemeClr val="bg1"/>
                </a:solidFill>
                <a:latin typeface="A-OTF 新ゴ Pro L" panose="020B0300000000000000" pitchFamily="34" charset="-128"/>
                <a:ea typeface="A-OTF 新ゴ Pro L" panose="020B0300000000000000" pitchFamily="34" charset="-128"/>
              </a:rPr>
              <a:t> </a:t>
            </a:r>
            <a:r>
              <a:rPr lang="ja-JP" altLang="en-US" sz="2200" b="0" spc="-300" dirty="0">
                <a:solidFill>
                  <a:schemeClr val="bg1"/>
                </a:solidFill>
                <a:latin typeface="A-OTF 新ゴ Pro L" panose="020B0300000000000000" pitchFamily="34" charset="-128"/>
                <a:ea typeface="A-OTF 新ゴ Pro L" panose="020B0300000000000000" pitchFamily="34" charset="-128"/>
              </a:rPr>
              <a:t>％</a:t>
            </a:r>
            <a:endParaRPr lang="en-US" altLang="ja-JP" sz="1400" b="0" spc="-300" dirty="0">
              <a:solidFill>
                <a:schemeClr val="bg1"/>
              </a:solidFill>
              <a:latin typeface="A-OTF 新ゴ Pro L" panose="020B0300000000000000" pitchFamily="34" charset="-128"/>
              <a:ea typeface="A-OTF 新ゴ Pro L" panose="020B0300000000000000" pitchFamily="34" charset="-128"/>
            </a:endParaRPr>
          </a:p>
        </p:txBody>
      </p:sp>
      <p:sp>
        <p:nvSpPr>
          <p:cNvPr id="12" name="楕円 11">
            <a:extLst>
              <a:ext uri="{FF2B5EF4-FFF2-40B4-BE49-F238E27FC236}">
                <a16:creationId xmlns:a16="http://schemas.microsoft.com/office/drawing/2014/main" id="{E142236E-274E-0E0C-EEAA-27F4FC382030}"/>
              </a:ext>
            </a:extLst>
          </p:cNvPr>
          <p:cNvSpPr/>
          <p:nvPr/>
        </p:nvSpPr>
        <p:spPr>
          <a:xfrm>
            <a:off x="3570934" y="4367991"/>
            <a:ext cx="2137401" cy="21374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56B57F0D-1D01-8DDD-BCBE-E2116D9E7986}"/>
              </a:ext>
            </a:extLst>
          </p:cNvPr>
          <p:cNvSpPr/>
          <p:nvPr/>
        </p:nvSpPr>
        <p:spPr>
          <a:xfrm>
            <a:off x="3737757" y="4561911"/>
            <a:ext cx="1812385" cy="1812385"/>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タイトル 3">
            <a:extLst>
              <a:ext uri="{FF2B5EF4-FFF2-40B4-BE49-F238E27FC236}">
                <a16:creationId xmlns:a16="http://schemas.microsoft.com/office/drawing/2014/main" id="{D52E7D37-0711-BC9A-FE56-17FFCDFE9DF4}"/>
              </a:ext>
            </a:extLst>
          </p:cNvPr>
          <p:cNvSpPr txBox="1">
            <a:spLocks/>
          </p:cNvSpPr>
          <p:nvPr/>
        </p:nvSpPr>
        <p:spPr>
          <a:xfrm>
            <a:off x="5991327" y="5259250"/>
            <a:ext cx="1911580" cy="970295"/>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algn="ctr">
              <a:lnSpc>
                <a:spcPct val="110000"/>
              </a:lnSpc>
            </a:pPr>
            <a:r>
              <a:rPr lang="en-US" altLang="ja-JP" sz="6400" b="0" spc="-300" dirty="0">
                <a:solidFill>
                  <a:schemeClr val="bg1"/>
                </a:solidFill>
                <a:latin typeface="A-OTF 新ゴ Pro L" panose="020B0300000000000000" pitchFamily="34" charset="-128"/>
                <a:ea typeface="A-OTF 新ゴ Pro L" panose="020B0300000000000000" pitchFamily="34" charset="-128"/>
              </a:rPr>
              <a:t>13</a:t>
            </a:r>
            <a:r>
              <a:rPr lang="ja-JP" altLang="en-US" sz="4400" b="0" spc="-300" dirty="0">
                <a:solidFill>
                  <a:schemeClr val="bg1"/>
                </a:solidFill>
                <a:latin typeface="A-OTF 新ゴ Pro L" panose="020B0300000000000000" pitchFamily="34" charset="-128"/>
                <a:ea typeface="A-OTF 新ゴ Pro L" panose="020B0300000000000000" pitchFamily="34" charset="-128"/>
              </a:rPr>
              <a:t> </a:t>
            </a:r>
            <a:r>
              <a:rPr lang="ja-JP" altLang="en-US" sz="2200" b="0" spc="-300" dirty="0">
                <a:solidFill>
                  <a:schemeClr val="bg1"/>
                </a:solidFill>
                <a:latin typeface="A-OTF 新ゴ Pro L" panose="020B0300000000000000" pitchFamily="34" charset="-128"/>
                <a:ea typeface="A-OTF 新ゴ Pro L" panose="020B0300000000000000" pitchFamily="34" charset="-128"/>
              </a:rPr>
              <a:t>％</a:t>
            </a:r>
            <a:endParaRPr lang="en-US" altLang="ja-JP" sz="1400" b="0" spc="-300" dirty="0">
              <a:solidFill>
                <a:schemeClr val="bg1"/>
              </a:solidFill>
              <a:latin typeface="A-OTF 新ゴ Pro L" panose="020B0300000000000000" pitchFamily="34" charset="-128"/>
              <a:ea typeface="A-OTF 新ゴ Pro L" panose="020B0300000000000000" pitchFamily="34" charset="-128"/>
            </a:endParaRPr>
          </a:p>
        </p:txBody>
      </p:sp>
      <p:sp>
        <p:nvSpPr>
          <p:cNvPr id="15" name="楕円 14">
            <a:extLst>
              <a:ext uri="{FF2B5EF4-FFF2-40B4-BE49-F238E27FC236}">
                <a16:creationId xmlns:a16="http://schemas.microsoft.com/office/drawing/2014/main" id="{2735C751-331F-B073-4C24-F2F00ADEFE38}"/>
              </a:ext>
            </a:extLst>
          </p:cNvPr>
          <p:cNvSpPr/>
          <p:nvPr/>
        </p:nvSpPr>
        <p:spPr>
          <a:xfrm>
            <a:off x="5991327" y="4367991"/>
            <a:ext cx="2137401" cy="2137401"/>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楕円 15">
            <a:extLst>
              <a:ext uri="{FF2B5EF4-FFF2-40B4-BE49-F238E27FC236}">
                <a16:creationId xmlns:a16="http://schemas.microsoft.com/office/drawing/2014/main" id="{06AC7F65-5EC1-7650-221E-4FEDFB41E4DA}"/>
              </a:ext>
            </a:extLst>
          </p:cNvPr>
          <p:cNvSpPr/>
          <p:nvPr/>
        </p:nvSpPr>
        <p:spPr>
          <a:xfrm>
            <a:off x="6158150" y="4561911"/>
            <a:ext cx="1812385" cy="1812385"/>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3">
            <a:extLst>
              <a:ext uri="{FF2B5EF4-FFF2-40B4-BE49-F238E27FC236}">
                <a16:creationId xmlns:a16="http://schemas.microsoft.com/office/drawing/2014/main" id="{555183F5-3D0B-F8F6-BA68-A34A8BFBB56D}"/>
              </a:ext>
            </a:extLst>
          </p:cNvPr>
          <p:cNvSpPr txBox="1">
            <a:spLocks/>
          </p:cNvSpPr>
          <p:nvPr/>
        </p:nvSpPr>
        <p:spPr>
          <a:xfrm>
            <a:off x="4904274" y="3128970"/>
            <a:ext cx="1911580" cy="13337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ネット</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リサーチ</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事業</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endParaRPr lang="en-US" altLang="ja-JP" sz="600" b="0" spc="-15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600" b="0" spc="-150" dirty="0">
                <a:solidFill>
                  <a:schemeClr val="bg1"/>
                </a:solidFill>
                <a:latin typeface="游明朝体 Pr6N R" panose="02020400000000000000" pitchFamily="18" charset="-128"/>
                <a:ea typeface="游明朝体 Pr6N R" panose="02020400000000000000" pitchFamily="18" charset="-128"/>
              </a:rPr>
              <a:t>約</a:t>
            </a:r>
            <a:r>
              <a:rPr lang="en-US" altLang="ja-JP" b="0" spc="-150" dirty="0">
                <a:solidFill>
                  <a:schemeClr val="bg1"/>
                </a:solidFill>
                <a:latin typeface="游明朝体 Pr6N R" panose="02020400000000000000" pitchFamily="18" charset="-128"/>
                <a:ea typeface="游明朝体 Pr6N R" panose="02020400000000000000" pitchFamily="18" charset="-128"/>
              </a:rPr>
              <a:t>2,000</a:t>
            </a:r>
            <a:r>
              <a:rPr lang="ja-JP" altLang="en-US" sz="1400" b="0" spc="-150" dirty="0">
                <a:solidFill>
                  <a:schemeClr val="bg1"/>
                </a:solidFill>
                <a:latin typeface="游明朝体 Pr6N R" panose="02020400000000000000" pitchFamily="18" charset="-128"/>
                <a:ea typeface="游明朝体 Pr6N R" panose="02020400000000000000" pitchFamily="18" charset="-128"/>
              </a:rPr>
              <a:t>件超</a:t>
            </a:r>
            <a:endParaRPr lang="en-US" altLang="ja-JP" sz="2000" b="0" spc="300" dirty="0">
              <a:solidFill>
                <a:schemeClr val="bg1"/>
              </a:solidFill>
              <a:latin typeface="游明朝体 Pr6N R" panose="02020400000000000000" pitchFamily="18" charset="-128"/>
              <a:ea typeface="游明朝体 Pr6N R" panose="02020400000000000000" pitchFamily="18" charset="-128"/>
            </a:endParaRPr>
          </a:p>
        </p:txBody>
      </p:sp>
      <p:sp>
        <p:nvSpPr>
          <p:cNvPr id="19" name="タイトル 3">
            <a:extLst>
              <a:ext uri="{FF2B5EF4-FFF2-40B4-BE49-F238E27FC236}">
                <a16:creationId xmlns:a16="http://schemas.microsoft.com/office/drawing/2014/main" id="{1CC6896D-65E1-D376-16FE-BD4B3203975B}"/>
              </a:ext>
            </a:extLst>
          </p:cNvPr>
          <p:cNvSpPr txBox="1">
            <a:spLocks/>
          </p:cNvSpPr>
          <p:nvPr/>
        </p:nvSpPr>
        <p:spPr>
          <a:xfrm>
            <a:off x="3674342" y="4805527"/>
            <a:ext cx="1911580" cy="13337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ホーム</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ユーステスト</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事業</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endParaRPr lang="en-US" altLang="ja-JP" sz="600" b="0" spc="-15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600" b="0" spc="-150" dirty="0">
                <a:solidFill>
                  <a:schemeClr val="bg1"/>
                </a:solidFill>
                <a:latin typeface="游明朝体 Pr6N R" panose="02020400000000000000" pitchFamily="18" charset="-128"/>
                <a:ea typeface="游明朝体 Pr6N R" panose="02020400000000000000" pitchFamily="18" charset="-128"/>
              </a:rPr>
              <a:t>約</a:t>
            </a:r>
            <a:r>
              <a:rPr lang="en-US" altLang="ja-JP" b="0" spc="-150" dirty="0">
                <a:solidFill>
                  <a:schemeClr val="bg1"/>
                </a:solidFill>
                <a:latin typeface="游明朝体 Pr6N R" panose="02020400000000000000" pitchFamily="18" charset="-128"/>
                <a:ea typeface="游明朝体 Pr6N R" panose="02020400000000000000" pitchFamily="18" charset="-128"/>
              </a:rPr>
              <a:t>300</a:t>
            </a:r>
            <a:r>
              <a:rPr lang="ja-JP" altLang="en-US" sz="1400" b="0" spc="-150" dirty="0">
                <a:solidFill>
                  <a:schemeClr val="bg1"/>
                </a:solidFill>
                <a:latin typeface="游明朝体 Pr6N R" panose="02020400000000000000" pitchFamily="18" charset="-128"/>
                <a:ea typeface="游明朝体 Pr6N R" panose="02020400000000000000" pitchFamily="18" charset="-128"/>
              </a:rPr>
              <a:t>件超</a:t>
            </a:r>
            <a:endParaRPr lang="en-US" altLang="ja-JP" sz="2000" b="0" spc="300" dirty="0">
              <a:solidFill>
                <a:schemeClr val="bg1"/>
              </a:solidFill>
              <a:latin typeface="游明朝体 Pr6N R" panose="02020400000000000000" pitchFamily="18" charset="-128"/>
              <a:ea typeface="游明朝体 Pr6N R" panose="02020400000000000000" pitchFamily="18" charset="-128"/>
            </a:endParaRPr>
          </a:p>
        </p:txBody>
      </p:sp>
      <p:sp>
        <p:nvSpPr>
          <p:cNvPr id="20" name="タイトル 3">
            <a:extLst>
              <a:ext uri="{FF2B5EF4-FFF2-40B4-BE49-F238E27FC236}">
                <a16:creationId xmlns:a16="http://schemas.microsoft.com/office/drawing/2014/main" id="{0A79D7B2-ABF0-030B-0F42-7FD7EA8BA37A}"/>
              </a:ext>
            </a:extLst>
          </p:cNvPr>
          <p:cNvSpPr txBox="1">
            <a:spLocks/>
          </p:cNvSpPr>
          <p:nvPr/>
        </p:nvSpPr>
        <p:spPr>
          <a:xfrm>
            <a:off x="6108552" y="4811869"/>
            <a:ext cx="1911580" cy="13337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会場調査</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事業</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endParaRPr lang="en-US" altLang="ja-JP" sz="600" b="0" spc="-15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600" b="0" spc="-150" dirty="0">
                <a:solidFill>
                  <a:schemeClr val="bg1"/>
                </a:solidFill>
                <a:latin typeface="游明朝体 Pr6N R" panose="02020400000000000000" pitchFamily="18" charset="-128"/>
                <a:ea typeface="游明朝体 Pr6N R" panose="02020400000000000000" pitchFamily="18" charset="-128"/>
              </a:rPr>
              <a:t>約</a:t>
            </a:r>
            <a:r>
              <a:rPr lang="en-US" altLang="ja-JP" b="0" spc="-150" dirty="0">
                <a:solidFill>
                  <a:schemeClr val="bg1"/>
                </a:solidFill>
                <a:latin typeface="游明朝体 Pr6N R" panose="02020400000000000000" pitchFamily="18" charset="-128"/>
                <a:ea typeface="游明朝体 Pr6N R" panose="02020400000000000000" pitchFamily="18" charset="-128"/>
              </a:rPr>
              <a:t>200</a:t>
            </a:r>
            <a:r>
              <a:rPr lang="ja-JP" altLang="en-US" sz="1400" b="0" spc="-150" dirty="0">
                <a:solidFill>
                  <a:schemeClr val="bg1"/>
                </a:solidFill>
                <a:latin typeface="游明朝体 Pr6N R" panose="02020400000000000000" pitchFamily="18" charset="-128"/>
                <a:ea typeface="游明朝体 Pr6N R" panose="02020400000000000000" pitchFamily="18" charset="-128"/>
              </a:rPr>
              <a:t>件超</a:t>
            </a:r>
            <a:endParaRPr lang="en-US" altLang="ja-JP" sz="2000" b="0" spc="300" dirty="0">
              <a:solidFill>
                <a:schemeClr val="bg1"/>
              </a:solidFill>
              <a:latin typeface="游明朝体 Pr6N R" panose="02020400000000000000" pitchFamily="18" charset="-128"/>
              <a:ea typeface="游明朝体 Pr6N R" panose="02020400000000000000" pitchFamily="18" charset="-128"/>
            </a:endParaRPr>
          </a:p>
        </p:txBody>
      </p:sp>
      <p:sp>
        <p:nvSpPr>
          <p:cNvPr id="26" name="タイトル 3">
            <a:extLst>
              <a:ext uri="{FF2B5EF4-FFF2-40B4-BE49-F238E27FC236}">
                <a16:creationId xmlns:a16="http://schemas.microsoft.com/office/drawing/2014/main" id="{01C19484-BDC9-B247-1C14-D4237221FF3A}"/>
              </a:ext>
            </a:extLst>
          </p:cNvPr>
          <p:cNvSpPr txBox="1">
            <a:spLocks/>
          </p:cNvSpPr>
          <p:nvPr/>
        </p:nvSpPr>
        <p:spPr>
          <a:xfrm>
            <a:off x="7226874" y="3585067"/>
            <a:ext cx="1911580" cy="970295"/>
          </a:xfrm>
          <a:prstGeom prst="rect">
            <a:avLst/>
          </a:prstGeom>
        </p:spPr>
        <p:txBody>
          <a:bodyPr vert="horz" lIns="91440" tIns="45720" rIns="91440" bIns="45720" rtlCol="0" anchor="ctr">
            <a:normAutofit fontScale="92500" lnSpcReduction="20000"/>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algn="ctr">
              <a:lnSpc>
                <a:spcPct val="110000"/>
              </a:lnSpc>
            </a:pPr>
            <a:r>
              <a:rPr lang="en-US" altLang="ja-JP" sz="6400" b="0" spc="-300" dirty="0">
                <a:solidFill>
                  <a:schemeClr val="bg1"/>
                </a:solidFill>
                <a:latin typeface="A-OTF 新ゴ Pro L" panose="020B0300000000000000" pitchFamily="34" charset="-128"/>
                <a:ea typeface="A-OTF 新ゴ Pro L" panose="020B0300000000000000" pitchFamily="34" charset="-128"/>
              </a:rPr>
              <a:t>13</a:t>
            </a:r>
            <a:r>
              <a:rPr lang="ja-JP" altLang="en-US" sz="4400" b="0" spc="-300" dirty="0">
                <a:solidFill>
                  <a:schemeClr val="bg1"/>
                </a:solidFill>
                <a:latin typeface="A-OTF 新ゴ Pro L" panose="020B0300000000000000" pitchFamily="34" charset="-128"/>
                <a:ea typeface="A-OTF 新ゴ Pro L" panose="020B0300000000000000" pitchFamily="34" charset="-128"/>
              </a:rPr>
              <a:t> </a:t>
            </a:r>
            <a:r>
              <a:rPr lang="ja-JP" altLang="en-US" sz="2200" b="0" spc="-300" dirty="0">
                <a:solidFill>
                  <a:schemeClr val="bg1"/>
                </a:solidFill>
                <a:latin typeface="A-OTF 新ゴ Pro L" panose="020B0300000000000000" pitchFamily="34" charset="-128"/>
                <a:ea typeface="A-OTF 新ゴ Pro L" panose="020B0300000000000000" pitchFamily="34" charset="-128"/>
              </a:rPr>
              <a:t>％</a:t>
            </a:r>
            <a:endParaRPr lang="en-US" altLang="ja-JP" sz="1400" b="0" spc="-300" dirty="0">
              <a:solidFill>
                <a:schemeClr val="bg1"/>
              </a:solidFill>
              <a:latin typeface="A-OTF 新ゴ Pro L" panose="020B0300000000000000" pitchFamily="34" charset="-128"/>
              <a:ea typeface="A-OTF 新ゴ Pro L" panose="020B0300000000000000" pitchFamily="34" charset="-128"/>
            </a:endParaRPr>
          </a:p>
        </p:txBody>
      </p:sp>
      <p:sp>
        <p:nvSpPr>
          <p:cNvPr id="28" name="楕円 27">
            <a:extLst>
              <a:ext uri="{FF2B5EF4-FFF2-40B4-BE49-F238E27FC236}">
                <a16:creationId xmlns:a16="http://schemas.microsoft.com/office/drawing/2014/main" id="{B19E8812-1F54-56CA-F332-91EA2633276D}"/>
              </a:ext>
            </a:extLst>
          </p:cNvPr>
          <p:cNvSpPr/>
          <p:nvPr/>
        </p:nvSpPr>
        <p:spPr>
          <a:xfrm>
            <a:off x="7393697" y="2887728"/>
            <a:ext cx="1812385" cy="1812385"/>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タイトル 3">
            <a:extLst>
              <a:ext uri="{FF2B5EF4-FFF2-40B4-BE49-F238E27FC236}">
                <a16:creationId xmlns:a16="http://schemas.microsoft.com/office/drawing/2014/main" id="{417F40AF-BFBB-915F-8C48-6F64E871E801}"/>
              </a:ext>
            </a:extLst>
          </p:cNvPr>
          <p:cNvSpPr txBox="1">
            <a:spLocks/>
          </p:cNvSpPr>
          <p:nvPr/>
        </p:nvSpPr>
        <p:spPr>
          <a:xfrm>
            <a:off x="7335124" y="3128970"/>
            <a:ext cx="1911580" cy="1333790"/>
          </a:xfrm>
          <a:prstGeom prst="rect">
            <a:avLst/>
          </a:prstGeom>
        </p:spPr>
        <p:txBody>
          <a:bodyPr vert="horz" lIns="91440" tIns="45720" rIns="91440" bIns="45720" rtlCol="0" anchor="ctr">
            <a:normAutofit/>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algn="ctr"/>
            <a:r>
              <a:rPr lang="ja-JP" altLang="en-US" sz="1400" b="0" dirty="0">
                <a:solidFill>
                  <a:schemeClr val="bg1"/>
                </a:solidFill>
                <a:latin typeface="游明朝体 Pr6N R" panose="02020400000000000000" pitchFamily="18" charset="-128"/>
                <a:ea typeface="游明朝体 Pr6N R" panose="02020400000000000000" pitchFamily="18" charset="-128"/>
              </a:rPr>
              <a:t>定性調査</a:t>
            </a:r>
            <a:endParaRPr lang="en-US" altLang="ja-JP" sz="1400" b="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400" b="0" spc="-150" dirty="0">
                <a:solidFill>
                  <a:schemeClr val="bg1"/>
                </a:solidFill>
                <a:latin typeface="游明朝体 Pr6N R" panose="02020400000000000000" pitchFamily="18" charset="-128"/>
                <a:ea typeface="游明朝体 Pr6N R" panose="02020400000000000000" pitchFamily="18" charset="-128"/>
              </a:rPr>
              <a:t>事業</a:t>
            </a:r>
            <a:endParaRPr lang="en-US" altLang="ja-JP" sz="1400" b="0" spc="-150" dirty="0">
              <a:solidFill>
                <a:schemeClr val="bg1"/>
              </a:solidFill>
              <a:latin typeface="游明朝体 Pr6N R" panose="02020400000000000000" pitchFamily="18" charset="-128"/>
              <a:ea typeface="游明朝体 Pr6N R" panose="02020400000000000000" pitchFamily="18" charset="-128"/>
            </a:endParaRPr>
          </a:p>
          <a:p>
            <a:pPr algn="ctr"/>
            <a:endParaRPr lang="en-US" altLang="ja-JP" sz="600" b="0" spc="-150" dirty="0">
              <a:solidFill>
                <a:schemeClr val="bg1"/>
              </a:solidFill>
              <a:latin typeface="游明朝体 Pr6N R" panose="02020400000000000000" pitchFamily="18" charset="-128"/>
              <a:ea typeface="游明朝体 Pr6N R" panose="02020400000000000000" pitchFamily="18" charset="-128"/>
            </a:endParaRPr>
          </a:p>
          <a:p>
            <a:pPr algn="ctr"/>
            <a:r>
              <a:rPr lang="ja-JP" altLang="en-US" sz="1600" b="0" spc="-150" dirty="0">
                <a:solidFill>
                  <a:schemeClr val="bg1"/>
                </a:solidFill>
                <a:latin typeface="游明朝体 Pr6N R" panose="02020400000000000000" pitchFamily="18" charset="-128"/>
                <a:ea typeface="游明朝体 Pr6N R" panose="02020400000000000000" pitchFamily="18" charset="-128"/>
              </a:rPr>
              <a:t>約</a:t>
            </a:r>
            <a:r>
              <a:rPr lang="en-US" altLang="ja-JP" b="0" spc="-150" dirty="0">
                <a:solidFill>
                  <a:schemeClr val="bg1"/>
                </a:solidFill>
                <a:latin typeface="游明朝体 Pr6N R" panose="02020400000000000000" pitchFamily="18" charset="-128"/>
                <a:ea typeface="游明朝体 Pr6N R" panose="02020400000000000000" pitchFamily="18" charset="-128"/>
              </a:rPr>
              <a:t>1,000</a:t>
            </a:r>
            <a:r>
              <a:rPr lang="ja-JP" altLang="en-US" sz="1400" b="0" spc="-150" dirty="0">
                <a:solidFill>
                  <a:schemeClr val="bg1"/>
                </a:solidFill>
                <a:latin typeface="游明朝体 Pr6N R" panose="02020400000000000000" pitchFamily="18" charset="-128"/>
                <a:ea typeface="游明朝体 Pr6N R" panose="02020400000000000000" pitchFamily="18" charset="-128"/>
              </a:rPr>
              <a:t>件</a:t>
            </a:r>
            <a:endParaRPr lang="en-US" altLang="ja-JP" sz="2000" b="0" spc="300" dirty="0">
              <a:solidFill>
                <a:schemeClr val="bg1"/>
              </a:solidFill>
              <a:latin typeface="游明朝体 Pr6N R" panose="02020400000000000000" pitchFamily="18" charset="-128"/>
              <a:ea typeface="游明朝体 Pr6N R" panose="02020400000000000000" pitchFamily="18" charset="-128"/>
            </a:endParaRPr>
          </a:p>
        </p:txBody>
      </p:sp>
    </p:spTree>
    <p:extLst>
      <p:ext uri="{BB962C8B-B14F-4D97-AF65-F5344CB8AC3E}">
        <p14:creationId xmlns:p14="http://schemas.microsoft.com/office/powerpoint/2010/main" val="508133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23506C-6345-F5EA-6B55-7F270A5F8DC3}"/>
            </a:ext>
          </a:extLst>
        </p:cNvPr>
        <p:cNvGrpSpPr/>
        <p:nvPr/>
      </p:nvGrpSpPr>
      <p:grpSpPr>
        <a:xfrm>
          <a:off x="0" y="0"/>
          <a:ext cx="0" cy="0"/>
          <a:chOff x="0" y="0"/>
          <a:chExt cx="0" cy="0"/>
        </a:xfrm>
      </p:grpSpPr>
      <p:sp>
        <p:nvSpPr>
          <p:cNvPr id="3" name="コンテンツ プレースホルダー 1">
            <a:extLst>
              <a:ext uri="{FF2B5EF4-FFF2-40B4-BE49-F238E27FC236}">
                <a16:creationId xmlns:a16="http://schemas.microsoft.com/office/drawing/2014/main" id="{6B186F8F-FF4D-70F0-62A3-C33936DB4A42}"/>
              </a:ext>
            </a:extLst>
          </p:cNvPr>
          <p:cNvSpPr txBox="1">
            <a:spLocks/>
          </p:cNvSpPr>
          <p:nvPr/>
        </p:nvSpPr>
        <p:spPr>
          <a:xfrm>
            <a:off x="769472" y="1846876"/>
            <a:ext cx="3407443"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実績</a:t>
            </a:r>
          </a:p>
        </p:txBody>
      </p:sp>
      <p:sp>
        <p:nvSpPr>
          <p:cNvPr id="12" name="コンテンツ プレースホルダー 1">
            <a:extLst>
              <a:ext uri="{FF2B5EF4-FFF2-40B4-BE49-F238E27FC236}">
                <a16:creationId xmlns:a16="http://schemas.microsoft.com/office/drawing/2014/main" id="{B45C39DF-CBB9-4785-7CA1-8BF6F7ED816E}"/>
              </a:ext>
            </a:extLst>
          </p:cNvPr>
          <p:cNvSpPr txBox="1">
            <a:spLocks/>
          </p:cNvSpPr>
          <p:nvPr/>
        </p:nvSpPr>
        <p:spPr>
          <a:xfrm>
            <a:off x="884140" y="4160638"/>
            <a:ext cx="7470288"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取引社一覧</a:t>
            </a:r>
          </a:p>
        </p:txBody>
      </p:sp>
      <p:sp>
        <p:nvSpPr>
          <p:cNvPr id="2" name="テキスト ボックス 1">
            <a:extLst>
              <a:ext uri="{FF2B5EF4-FFF2-40B4-BE49-F238E27FC236}">
                <a16:creationId xmlns:a16="http://schemas.microsoft.com/office/drawing/2014/main" id="{55942220-834D-E5AD-12AC-5239D3781EC0}"/>
              </a:ext>
            </a:extLst>
          </p:cNvPr>
          <p:cNvSpPr txBox="1"/>
          <p:nvPr/>
        </p:nvSpPr>
        <p:spPr>
          <a:xfrm>
            <a:off x="570523" y="149622"/>
            <a:ext cx="5240073" cy="954107"/>
          </a:xfrm>
          <a:prstGeom prst="rect">
            <a:avLst/>
          </a:prstGeom>
          <a:noFill/>
        </p:spPr>
        <p:txBody>
          <a:bodyPr wrap="square" rtlCol="0">
            <a:spAutoFit/>
          </a:bodyPr>
          <a:lstStyle/>
          <a:p>
            <a:r>
              <a:rPr kumimoji="1" lang="ja-JP" altLang="en-US" sz="2000" dirty="0">
                <a:solidFill>
                  <a:schemeClr val="bg1"/>
                </a:solidFill>
                <a:latin typeface="游明朝体 Pr6N R" panose="02020400000000000000" pitchFamily="18" charset="-128"/>
                <a:ea typeface="游明朝体 Pr6N R" panose="02020400000000000000" pitchFamily="18" charset="-128"/>
              </a:rPr>
              <a:t>アスマークの実績</a:t>
            </a:r>
            <a:endParaRPr kumimoji="1" lang="en-US" altLang="ja-JP" sz="2000" dirty="0">
              <a:solidFill>
                <a:schemeClr val="bg1"/>
              </a:solidFill>
              <a:latin typeface="游明朝体 Pr6N R" panose="02020400000000000000" pitchFamily="18" charset="-128"/>
              <a:ea typeface="游明朝体 Pr6N R" panose="02020400000000000000" pitchFamily="18" charset="-128"/>
            </a:endParaRPr>
          </a:p>
          <a:p>
            <a:endParaRPr kumimoji="1" lang="en-US" altLang="ja-JP" dirty="0">
              <a:solidFill>
                <a:schemeClr val="bg1"/>
              </a:solidFill>
              <a:latin typeface="游明朝体 Pr6N R" panose="02020400000000000000" pitchFamily="18" charset="-128"/>
              <a:ea typeface="游明朝体 Pr6N R" panose="02020400000000000000" pitchFamily="18" charset="-128"/>
            </a:endParaRPr>
          </a:p>
          <a:p>
            <a:r>
              <a:rPr kumimoji="1" lang="ja-JP" altLang="en-US" dirty="0">
                <a:solidFill>
                  <a:schemeClr val="bg1"/>
                </a:solidFill>
                <a:latin typeface="游明朝体 Pr6N R" panose="02020400000000000000" pitchFamily="18" charset="-128"/>
                <a:ea typeface="游明朝体 Pr6N R" panose="02020400000000000000" pitchFamily="18" charset="-128"/>
              </a:rPr>
              <a:t>学術調査の実績</a:t>
            </a:r>
          </a:p>
        </p:txBody>
      </p:sp>
      <p:sp>
        <p:nvSpPr>
          <p:cNvPr id="17" name="コンテンツ プレースホルダー 1">
            <a:extLst>
              <a:ext uri="{FF2B5EF4-FFF2-40B4-BE49-F238E27FC236}">
                <a16:creationId xmlns:a16="http://schemas.microsoft.com/office/drawing/2014/main" id="{C4B8F8F5-EF11-7F12-D128-DC9774D9D4F1}"/>
              </a:ext>
            </a:extLst>
          </p:cNvPr>
          <p:cNvSpPr txBox="1">
            <a:spLocks/>
          </p:cNvSpPr>
          <p:nvPr/>
        </p:nvSpPr>
        <p:spPr>
          <a:xfrm>
            <a:off x="1242547" y="2171192"/>
            <a:ext cx="4853453" cy="10068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学術・研究に関する調査実績　</a:t>
            </a:r>
            <a:r>
              <a:rPr lang="ja-JP" altLang="en-US" sz="1400" b="1" i="0" dirty="0">
                <a:solidFill>
                  <a:srgbClr val="2B71B8"/>
                </a:solidFill>
                <a:effectLst/>
                <a:latin typeface="Noto Sans JP"/>
                <a:ea typeface="游明朝体 Pr6N R" panose="02020400000000000000"/>
              </a:rPr>
              <a:t>年間</a:t>
            </a:r>
            <a:r>
              <a:rPr lang="en-US" altLang="ja-JP" sz="1400" b="1" dirty="0">
                <a:solidFill>
                  <a:srgbClr val="2B71B8"/>
                </a:solidFill>
                <a:latin typeface="游明朝体 Pr6N R" panose="02020400000000000000" pitchFamily="18" charset="-128"/>
                <a:ea typeface="游明朝体 Pr6N R" panose="02020400000000000000" pitchFamily="18" charset="-128"/>
              </a:rPr>
              <a:t>500</a:t>
            </a:r>
            <a:r>
              <a:rPr lang="ja-JP" altLang="en-US" sz="1400" b="1" i="0" dirty="0">
                <a:solidFill>
                  <a:srgbClr val="2B71B8"/>
                </a:solidFill>
                <a:effectLst/>
                <a:latin typeface="Noto Sans JP"/>
                <a:ea typeface="游明朝体 Pr6N R" panose="02020400000000000000"/>
              </a:rPr>
              <a:t>件以上</a:t>
            </a:r>
            <a:endParaRPr lang="en-US" altLang="ja-JP" sz="1400" b="1" i="0" dirty="0">
              <a:solidFill>
                <a:srgbClr val="2B71B8"/>
              </a:solidFill>
              <a:effectLst/>
              <a:latin typeface="Noto Sans JP"/>
              <a:ea typeface="游明朝体 Pr6N R" panose="02020400000000000000"/>
            </a:endParaRPr>
          </a:p>
          <a:p>
            <a:pPr marL="0" indent="0">
              <a:lnSpc>
                <a:spcPct val="100000"/>
              </a:lnSpc>
              <a:buFont typeface="Arial" panose="020B0604020202020204" pitchFamily="34" charset="0"/>
              <a:buNone/>
            </a:pPr>
            <a:r>
              <a:rPr lang="ja-JP" altLang="en-US" sz="1400" dirty="0">
                <a:latin typeface="游明朝体 Pr6N R" panose="02020400000000000000" pitchFamily="18" charset="-128"/>
                <a:ea typeface="游明朝体 Pr6N R" panose="02020400000000000000" pitchFamily="18" charset="-128"/>
              </a:rPr>
              <a:t>被験者募集支援に関する実績　</a:t>
            </a:r>
            <a:r>
              <a:rPr lang="en-US" altLang="ja-JP" sz="1400" b="1" dirty="0">
                <a:solidFill>
                  <a:srgbClr val="2B71B8"/>
                </a:solidFill>
                <a:latin typeface="游明朝体 Pr6N R" panose="02020400000000000000" pitchFamily="18" charset="-128"/>
                <a:ea typeface="游明朝体 Pr6N R" panose="02020400000000000000" pitchFamily="18" charset="-128"/>
              </a:rPr>
              <a:t>137</a:t>
            </a:r>
            <a:r>
              <a:rPr lang="ja-JP" altLang="en-US" sz="1400" b="1" dirty="0">
                <a:solidFill>
                  <a:srgbClr val="2B71B8"/>
                </a:solidFill>
                <a:latin typeface="游明朝体 Pr6N R" panose="02020400000000000000" pitchFamily="18" charset="-128"/>
                <a:ea typeface="游明朝体 Pr6N R" panose="02020400000000000000" pitchFamily="18" charset="-128"/>
              </a:rPr>
              <a:t>件</a:t>
            </a:r>
            <a:endParaRPr lang="en-US" altLang="ja-JP" sz="1400" b="1" dirty="0">
              <a:solidFill>
                <a:srgbClr val="2B71B8"/>
              </a:solidFill>
              <a:latin typeface="游明朝体 Pr6N R" panose="02020400000000000000" pitchFamily="18" charset="-128"/>
              <a:ea typeface="游明朝体 Pr6N R" panose="02020400000000000000" pitchFamily="18" charset="-128"/>
            </a:endParaRPr>
          </a:p>
          <a:p>
            <a:pPr marL="0" indent="0">
              <a:lnSpc>
                <a:spcPct val="100000"/>
              </a:lnSpc>
              <a:buFont typeface="Arial" panose="020B0604020202020204" pitchFamily="34" charset="0"/>
              <a:buNone/>
            </a:pPr>
            <a:r>
              <a:rPr lang="ja-JP" altLang="en-US" sz="1200" dirty="0">
                <a:latin typeface="游明朝体 Pr6N R" panose="02020400000000000000" pitchFamily="18" charset="-128"/>
                <a:ea typeface="游明朝体 Pr6N R" panose="02020400000000000000" pitchFamily="18" charset="-128"/>
              </a:rPr>
              <a:t>（</a:t>
            </a:r>
            <a:r>
              <a:rPr lang="en-US" altLang="ja-JP" sz="1200" dirty="0">
                <a:latin typeface="游明朝体 Pr6N R" panose="02020400000000000000" pitchFamily="18" charset="-128"/>
                <a:ea typeface="游明朝体 Pr6N R" panose="02020400000000000000" pitchFamily="18" charset="-128"/>
              </a:rPr>
              <a:t>※2022</a:t>
            </a:r>
            <a:r>
              <a:rPr lang="ja-JP" altLang="en-US" sz="1200" dirty="0">
                <a:latin typeface="游明朝体 Pr6N R" panose="02020400000000000000" pitchFamily="18" charset="-128"/>
                <a:ea typeface="游明朝体 Pr6N R" panose="02020400000000000000" pitchFamily="18" charset="-128"/>
              </a:rPr>
              <a:t>年度）</a:t>
            </a:r>
          </a:p>
        </p:txBody>
      </p:sp>
      <p:sp>
        <p:nvSpPr>
          <p:cNvPr id="4" name="コンテンツ プレースホルダー 1">
            <a:extLst>
              <a:ext uri="{FF2B5EF4-FFF2-40B4-BE49-F238E27FC236}">
                <a16:creationId xmlns:a16="http://schemas.microsoft.com/office/drawing/2014/main" id="{EF08EA53-EF39-497D-CBDD-367E5D346055}"/>
              </a:ext>
            </a:extLst>
          </p:cNvPr>
          <p:cNvSpPr txBox="1">
            <a:spLocks/>
          </p:cNvSpPr>
          <p:nvPr/>
        </p:nvSpPr>
        <p:spPr>
          <a:xfrm>
            <a:off x="6098857" y="1847845"/>
            <a:ext cx="3407443" cy="4670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en-US" altLang="ja-JP" sz="1800" dirty="0">
                <a:latin typeface="游明朝体 Pr6N R" panose="02020400000000000000" pitchFamily="18" charset="-128"/>
                <a:ea typeface="游明朝体 Pr6N R" panose="02020400000000000000" pitchFamily="18" charset="-128"/>
              </a:rPr>
              <a:t>―</a:t>
            </a:r>
            <a:r>
              <a:rPr lang="ja-JP" altLang="en-US" sz="1800" dirty="0">
                <a:latin typeface="游明朝体 Pr6N R" panose="02020400000000000000" pitchFamily="18" charset="-128"/>
                <a:ea typeface="游明朝体 Pr6N R" panose="02020400000000000000" pitchFamily="18" charset="-128"/>
              </a:rPr>
              <a:t>　実績推移</a:t>
            </a:r>
          </a:p>
        </p:txBody>
      </p:sp>
      <p:graphicFrame>
        <p:nvGraphicFramePr>
          <p:cNvPr id="14" name="グラフ 13">
            <a:extLst>
              <a:ext uri="{FF2B5EF4-FFF2-40B4-BE49-F238E27FC236}">
                <a16:creationId xmlns:a16="http://schemas.microsoft.com/office/drawing/2014/main" id="{278DDB36-0A9A-D244-515C-9AB7646B63BB}"/>
              </a:ext>
            </a:extLst>
          </p:cNvPr>
          <p:cNvGraphicFramePr/>
          <p:nvPr>
            <p:extLst>
              <p:ext uri="{D42A27DB-BD31-4B8C-83A1-F6EECF244321}">
                <p14:modId xmlns:p14="http://schemas.microsoft.com/office/powerpoint/2010/main" val="999351042"/>
              </p:ext>
            </p:extLst>
          </p:nvPr>
        </p:nvGraphicFramePr>
        <p:xfrm>
          <a:off x="6654899" y="2139610"/>
          <a:ext cx="4478157" cy="2117399"/>
        </p:xfrm>
        <a:graphic>
          <a:graphicData uri="http://schemas.openxmlformats.org/drawingml/2006/chart">
            <c:chart xmlns:c="http://schemas.openxmlformats.org/drawingml/2006/chart" xmlns:r="http://schemas.openxmlformats.org/officeDocument/2006/relationships" r:id="rId2"/>
          </a:graphicData>
        </a:graphic>
      </p:graphicFrame>
      <p:sp>
        <p:nvSpPr>
          <p:cNvPr id="5" name="四角形: 角を丸くする 4">
            <a:extLst>
              <a:ext uri="{FF2B5EF4-FFF2-40B4-BE49-F238E27FC236}">
                <a16:creationId xmlns:a16="http://schemas.microsoft.com/office/drawing/2014/main" id="{174515FD-0CEE-828A-831F-6BB972385967}"/>
              </a:ext>
            </a:extLst>
          </p:cNvPr>
          <p:cNvSpPr/>
          <p:nvPr/>
        </p:nvSpPr>
        <p:spPr>
          <a:xfrm>
            <a:off x="1341492" y="4589532"/>
            <a:ext cx="3113090" cy="560479"/>
          </a:xfrm>
          <a:prstGeom prst="roundRect">
            <a:avLst>
              <a:gd name="adj" fmla="val 9869"/>
            </a:avLst>
          </a:prstGeom>
          <a:solidFill>
            <a:schemeClr val="bg1"/>
          </a:solidFill>
          <a:ln w="3175">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540000" tIns="72000" rtlCol="0" anchor="ctr"/>
          <a:lstStyle/>
          <a:p>
            <a:r>
              <a:rPr kumimoji="1" lang="ja-JP" altLang="en-US" sz="1400" b="1" dirty="0">
                <a:solidFill>
                  <a:schemeClr val="tx1"/>
                </a:solidFill>
                <a:ea typeface="游明朝体 Pr6N R" panose="02020400000000000000"/>
              </a:rPr>
              <a:t>大学</a:t>
            </a:r>
          </a:p>
        </p:txBody>
      </p:sp>
      <p:pic>
        <p:nvPicPr>
          <p:cNvPr id="11" name="グラフィックス 10" descr="校舎 単色塗りつぶし">
            <a:extLst>
              <a:ext uri="{FF2B5EF4-FFF2-40B4-BE49-F238E27FC236}">
                <a16:creationId xmlns:a16="http://schemas.microsoft.com/office/drawing/2014/main" id="{1F364721-4E30-BF1A-2551-6EFB1B67BE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7982" y="4653185"/>
            <a:ext cx="403187" cy="403187"/>
          </a:xfrm>
          <a:prstGeom prst="rect">
            <a:avLst/>
          </a:prstGeom>
        </p:spPr>
      </p:pic>
      <p:sp>
        <p:nvSpPr>
          <p:cNvPr id="13" name="四角形: 角を丸くする 12">
            <a:extLst>
              <a:ext uri="{FF2B5EF4-FFF2-40B4-BE49-F238E27FC236}">
                <a16:creationId xmlns:a16="http://schemas.microsoft.com/office/drawing/2014/main" id="{C05B729B-8130-6D11-4D0C-985B93E5B133}"/>
              </a:ext>
            </a:extLst>
          </p:cNvPr>
          <p:cNvSpPr/>
          <p:nvPr/>
        </p:nvSpPr>
        <p:spPr>
          <a:xfrm>
            <a:off x="7735885" y="5964188"/>
            <a:ext cx="3113090" cy="560479"/>
          </a:xfrm>
          <a:prstGeom prst="roundRect">
            <a:avLst>
              <a:gd name="adj" fmla="val 9869"/>
            </a:avLst>
          </a:prstGeom>
          <a:solidFill>
            <a:schemeClr val="bg1"/>
          </a:solidFill>
          <a:ln w="3175">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540000" tIns="72000" rtlCol="0" anchor="ctr"/>
          <a:lstStyle/>
          <a:p>
            <a:r>
              <a:rPr lang="ja-JP" altLang="en-US" sz="1400" b="1" dirty="0">
                <a:solidFill>
                  <a:schemeClr val="tx1"/>
                </a:solidFill>
                <a:ea typeface="游明朝体 Pr6N R" panose="02020400000000000000"/>
              </a:rPr>
              <a:t>事業会社／メーカー研究機関</a:t>
            </a:r>
            <a:endParaRPr kumimoji="1" lang="ja-JP" altLang="en-US" sz="1400" b="1" dirty="0">
              <a:solidFill>
                <a:schemeClr val="tx1"/>
              </a:solidFill>
              <a:ea typeface="游明朝体 Pr6N R" panose="02020400000000000000"/>
            </a:endParaRPr>
          </a:p>
        </p:txBody>
      </p:sp>
      <p:pic>
        <p:nvPicPr>
          <p:cNvPr id="18" name="グラフィックス 17" descr="建物 単色塗りつぶし">
            <a:extLst>
              <a:ext uri="{FF2B5EF4-FFF2-40B4-BE49-F238E27FC236}">
                <a16:creationId xmlns:a16="http://schemas.microsoft.com/office/drawing/2014/main" id="{911CF26F-E1C4-9E33-6BD9-ECF10953DB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22375" y="6042833"/>
            <a:ext cx="403187" cy="403187"/>
          </a:xfrm>
          <a:prstGeom prst="rect">
            <a:avLst/>
          </a:prstGeom>
        </p:spPr>
      </p:pic>
      <p:sp>
        <p:nvSpPr>
          <p:cNvPr id="19" name="四角形: 角を丸くする 18">
            <a:extLst>
              <a:ext uri="{FF2B5EF4-FFF2-40B4-BE49-F238E27FC236}">
                <a16:creationId xmlns:a16="http://schemas.microsoft.com/office/drawing/2014/main" id="{D32BCE4C-C263-5011-04BF-E50B47177FAD}"/>
              </a:ext>
            </a:extLst>
          </p:cNvPr>
          <p:cNvSpPr/>
          <p:nvPr/>
        </p:nvSpPr>
        <p:spPr>
          <a:xfrm>
            <a:off x="4545880" y="5964188"/>
            <a:ext cx="3113090" cy="560479"/>
          </a:xfrm>
          <a:prstGeom prst="roundRect">
            <a:avLst>
              <a:gd name="adj" fmla="val 9869"/>
            </a:avLst>
          </a:prstGeom>
          <a:solidFill>
            <a:schemeClr val="bg1"/>
          </a:solidFill>
          <a:ln w="3175">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540000" tIns="72000" rtlCol="0" anchor="ctr"/>
          <a:lstStyle/>
          <a:p>
            <a:r>
              <a:rPr lang="ja-JP" altLang="en-US" sz="1400" b="1" dirty="0">
                <a:solidFill>
                  <a:schemeClr val="tx1"/>
                </a:solidFill>
                <a:ea typeface="游明朝体 Pr6N R" panose="02020400000000000000"/>
              </a:rPr>
              <a:t>国立研究開発法人研究機関</a:t>
            </a:r>
            <a:endParaRPr kumimoji="1" lang="ja-JP" altLang="en-US" sz="1400" b="1" dirty="0">
              <a:solidFill>
                <a:schemeClr val="tx1"/>
              </a:solidFill>
              <a:ea typeface="游明朝体 Pr6N R" panose="02020400000000000000"/>
            </a:endParaRPr>
          </a:p>
        </p:txBody>
      </p:sp>
      <p:sp>
        <p:nvSpPr>
          <p:cNvPr id="21" name="四角形: 角を丸くする 20">
            <a:extLst>
              <a:ext uri="{FF2B5EF4-FFF2-40B4-BE49-F238E27FC236}">
                <a16:creationId xmlns:a16="http://schemas.microsoft.com/office/drawing/2014/main" id="{8ED6ED4B-D607-3FCF-D0E0-00107C0350CC}"/>
              </a:ext>
            </a:extLst>
          </p:cNvPr>
          <p:cNvSpPr/>
          <p:nvPr/>
        </p:nvSpPr>
        <p:spPr>
          <a:xfrm>
            <a:off x="4539455" y="4598248"/>
            <a:ext cx="3113090" cy="560479"/>
          </a:xfrm>
          <a:prstGeom prst="roundRect">
            <a:avLst>
              <a:gd name="adj" fmla="val 9869"/>
            </a:avLst>
          </a:prstGeom>
          <a:solidFill>
            <a:schemeClr val="bg1"/>
          </a:solidFill>
          <a:ln w="3175">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540000" tIns="72000" rtlCol="0" anchor="ctr"/>
          <a:lstStyle/>
          <a:p>
            <a:r>
              <a:rPr kumimoji="1" lang="ja-JP" altLang="en-US" sz="1400" b="1" dirty="0">
                <a:solidFill>
                  <a:schemeClr val="tx1"/>
                </a:solidFill>
                <a:ea typeface="游明朝体 Pr6N R" panose="02020400000000000000"/>
              </a:rPr>
              <a:t>病院</a:t>
            </a:r>
          </a:p>
        </p:txBody>
      </p:sp>
      <p:pic>
        <p:nvPicPr>
          <p:cNvPr id="25" name="グラフィックス 24" descr="病院 枠線">
            <a:extLst>
              <a:ext uri="{FF2B5EF4-FFF2-40B4-BE49-F238E27FC236}">
                <a16:creationId xmlns:a16="http://schemas.microsoft.com/office/drawing/2014/main" id="{60516094-76A0-406B-7949-4B2B12196C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619284" y="4689272"/>
            <a:ext cx="378430" cy="378430"/>
          </a:xfrm>
          <a:prstGeom prst="rect">
            <a:avLst/>
          </a:prstGeom>
        </p:spPr>
      </p:pic>
      <p:sp>
        <p:nvSpPr>
          <p:cNvPr id="26" name="四角形: 角を丸くする 25">
            <a:extLst>
              <a:ext uri="{FF2B5EF4-FFF2-40B4-BE49-F238E27FC236}">
                <a16:creationId xmlns:a16="http://schemas.microsoft.com/office/drawing/2014/main" id="{B05B0D4C-2239-3F36-51D5-E29256F94C80}"/>
              </a:ext>
            </a:extLst>
          </p:cNvPr>
          <p:cNvSpPr/>
          <p:nvPr/>
        </p:nvSpPr>
        <p:spPr>
          <a:xfrm>
            <a:off x="7735885" y="4598248"/>
            <a:ext cx="3113090" cy="560479"/>
          </a:xfrm>
          <a:prstGeom prst="roundRect">
            <a:avLst>
              <a:gd name="adj" fmla="val 9869"/>
            </a:avLst>
          </a:prstGeom>
          <a:solidFill>
            <a:schemeClr val="bg1"/>
          </a:solidFill>
          <a:ln w="3175">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540000" tIns="72000" rtlCol="0" anchor="ctr"/>
          <a:lstStyle/>
          <a:p>
            <a:r>
              <a:rPr kumimoji="1" lang="ja-JP" altLang="en-US" sz="1400" b="1" dirty="0">
                <a:solidFill>
                  <a:schemeClr val="tx1"/>
                </a:solidFill>
                <a:ea typeface="游明朝体 Pr6N R" panose="02020400000000000000"/>
              </a:rPr>
              <a:t>官公庁／地方自治体</a:t>
            </a:r>
          </a:p>
        </p:txBody>
      </p:sp>
      <p:pic>
        <p:nvPicPr>
          <p:cNvPr id="28" name="グラフィックス 27" descr="建物 単色塗りつぶし">
            <a:extLst>
              <a:ext uri="{FF2B5EF4-FFF2-40B4-BE49-F238E27FC236}">
                <a16:creationId xmlns:a16="http://schemas.microsoft.com/office/drawing/2014/main" id="{D0AC5550-8233-1299-9AEF-4049F1D278E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18337" y="4668176"/>
            <a:ext cx="403187" cy="403187"/>
          </a:xfrm>
          <a:prstGeom prst="rect">
            <a:avLst/>
          </a:prstGeom>
        </p:spPr>
      </p:pic>
      <p:sp>
        <p:nvSpPr>
          <p:cNvPr id="29" name="四角形: 角を丸くする 28">
            <a:extLst>
              <a:ext uri="{FF2B5EF4-FFF2-40B4-BE49-F238E27FC236}">
                <a16:creationId xmlns:a16="http://schemas.microsoft.com/office/drawing/2014/main" id="{CD9F8F52-3512-D68A-27A8-9E3DEE714026}"/>
              </a:ext>
            </a:extLst>
          </p:cNvPr>
          <p:cNvSpPr/>
          <p:nvPr/>
        </p:nvSpPr>
        <p:spPr>
          <a:xfrm>
            <a:off x="1350902" y="5962785"/>
            <a:ext cx="3113090" cy="560479"/>
          </a:xfrm>
          <a:prstGeom prst="roundRect">
            <a:avLst>
              <a:gd name="adj" fmla="val 9869"/>
            </a:avLst>
          </a:prstGeom>
          <a:solidFill>
            <a:schemeClr val="bg1"/>
          </a:solidFill>
          <a:ln w="3175">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540000" tIns="72000" rtlCol="0" anchor="ctr"/>
          <a:lstStyle/>
          <a:p>
            <a:r>
              <a:rPr kumimoji="1" lang="ja-JP" altLang="en-US" sz="1400" b="1" dirty="0">
                <a:solidFill>
                  <a:schemeClr val="tx1"/>
                </a:solidFill>
                <a:ea typeface="游明朝体 Pr6N R" panose="02020400000000000000"/>
              </a:rPr>
              <a:t>非営利活動法人研究機関</a:t>
            </a:r>
          </a:p>
        </p:txBody>
      </p:sp>
      <p:sp>
        <p:nvSpPr>
          <p:cNvPr id="31" name="四角形: 角を丸くする 30">
            <a:extLst>
              <a:ext uri="{FF2B5EF4-FFF2-40B4-BE49-F238E27FC236}">
                <a16:creationId xmlns:a16="http://schemas.microsoft.com/office/drawing/2014/main" id="{910A6807-6B63-2FAE-14B2-06F178067F2A}"/>
              </a:ext>
            </a:extLst>
          </p:cNvPr>
          <p:cNvSpPr/>
          <p:nvPr/>
        </p:nvSpPr>
        <p:spPr>
          <a:xfrm>
            <a:off x="7730312" y="5270005"/>
            <a:ext cx="3113090" cy="560479"/>
          </a:xfrm>
          <a:prstGeom prst="roundRect">
            <a:avLst>
              <a:gd name="adj" fmla="val 9869"/>
            </a:avLst>
          </a:prstGeom>
          <a:solidFill>
            <a:schemeClr val="bg1"/>
          </a:solidFill>
          <a:ln w="3175">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540000" tIns="72000" rtlCol="0" anchor="ctr"/>
          <a:lstStyle/>
          <a:p>
            <a:r>
              <a:rPr lang="ja-JP" altLang="en-US" sz="1400" b="1" dirty="0">
                <a:solidFill>
                  <a:schemeClr val="tx1"/>
                </a:solidFill>
                <a:ea typeface="游明朝体 Pr6N R" panose="02020400000000000000"/>
              </a:rPr>
              <a:t>独立行政法人研究機関</a:t>
            </a:r>
            <a:endParaRPr kumimoji="1" lang="ja-JP" altLang="en-US" sz="1400" b="1" dirty="0">
              <a:solidFill>
                <a:schemeClr val="tx1"/>
              </a:solidFill>
              <a:ea typeface="游明朝体 Pr6N R" panose="02020400000000000000"/>
            </a:endParaRPr>
          </a:p>
        </p:txBody>
      </p:sp>
      <p:sp>
        <p:nvSpPr>
          <p:cNvPr id="33" name="四角形: 角を丸くする 32">
            <a:extLst>
              <a:ext uri="{FF2B5EF4-FFF2-40B4-BE49-F238E27FC236}">
                <a16:creationId xmlns:a16="http://schemas.microsoft.com/office/drawing/2014/main" id="{95F0ED07-BB21-8980-3273-D44AF69475DF}"/>
              </a:ext>
            </a:extLst>
          </p:cNvPr>
          <p:cNvSpPr/>
          <p:nvPr/>
        </p:nvSpPr>
        <p:spPr>
          <a:xfrm>
            <a:off x="4540307" y="5270005"/>
            <a:ext cx="3113090" cy="560479"/>
          </a:xfrm>
          <a:prstGeom prst="roundRect">
            <a:avLst>
              <a:gd name="adj" fmla="val 9869"/>
            </a:avLst>
          </a:prstGeom>
          <a:solidFill>
            <a:schemeClr val="bg1"/>
          </a:solidFill>
          <a:ln w="3175">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540000" tIns="72000" rtlCol="0" anchor="ctr"/>
          <a:lstStyle/>
          <a:p>
            <a:r>
              <a:rPr lang="ja-JP" altLang="en-US" sz="1400" b="1" dirty="0">
                <a:solidFill>
                  <a:schemeClr val="tx1"/>
                </a:solidFill>
                <a:ea typeface="游明朝体 Pr6N R" panose="02020400000000000000"/>
              </a:rPr>
              <a:t>一般財団法人研究機関</a:t>
            </a:r>
            <a:endParaRPr kumimoji="1" lang="ja-JP" altLang="en-US" sz="1400" b="1" dirty="0">
              <a:solidFill>
                <a:schemeClr val="tx1"/>
              </a:solidFill>
              <a:ea typeface="游明朝体 Pr6N R" panose="02020400000000000000"/>
            </a:endParaRPr>
          </a:p>
        </p:txBody>
      </p:sp>
      <p:sp>
        <p:nvSpPr>
          <p:cNvPr id="35" name="四角形: 角を丸くする 34">
            <a:extLst>
              <a:ext uri="{FF2B5EF4-FFF2-40B4-BE49-F238E27FC236}">
                <a16:creationId xmlns:a16="http://schemas.microsoft.com/office/drawing/2014/main" id="{1136AEF7-C214-44EB-1891-13332E792E44}"/>
              </a:ext>
            </a:extLst>
          </p:cNvPr>
          <p:cNvSpPr/>
          <p:nvPr/>
        </p:nvSpPr>
        <p:spPr>
          <a:xfrm>
            <a:off x="1345329" y="5268602"/>
            <a:ext cx="3113090" cy="560479"/>
          </a:xfrm>
          <a:prstGeom prst="roundRect">
            <a:avLst>
              <a:gd name="adj" fmla="val 9869"/>
            </a:avLst>
          </a:prstGeom>
          <a:solidFill>
            <a:schemeClr val="bg1"/>
          </a:solidFill>
          <a:ln w="3175">
            <a:solidFill>
              <a:srgbClr val="317CC0"/>
            </a:solidFill>
          </a:ln>
        </p:spPr>
        <p:style>
          <a:lnRef idx="2">
            <a:schemeClr val="accent1">
              <a:shade val="15000"/>
            </a:schemeClr>
          </a:lnRef>
          <a:fillRef idx="1">
            <a:schemeClr val="accent1"/>
          </a:fillRef>
          <a:effectRef idx="0">
            <a:schemeClr val="accent1"/>
          </a:effectRef>
          <a:fontRef idx="minor">
            <a:schemeClr val="lt1"/>
          </a:fontRef>
        </p:style>
        <p:txBody>
          <a:bodyPr lIns="540000" tIns="72000" rtlCol="0" anchor="ctr"/>
          <a:lstStyle/>
          <a:p>
            <a:r>
              <a:rPr kumimoji="1" lang="ja-JP" altLang="en-US" sz="1400" b="1" dirty="0">
                <a:solidFill>
                  <a:schemeClr val="tx1"/>
                </a:solidFill>
                <a:ea typeface="游明朝体 Pr6N R" panose="02020400000000000000"/>
              </a:rPr>
              <a:t>一般社団法人研究機関</a:t>
            </a:r>
          </a:p>
        </p:txBody>
      </p:sp>
      <p:pic>
        <p:nvPicPr>
          <p:cNvPr id="1026" name="Picture 2">
            <a:extLst>
              <a:ext uri="{FF2B5EF4-FFF2-40B4-BE49-F238E27FC236}">
                <a16:creationId xmlns:a16="http://schemas.microsoft.com/office/drawing/2014/main" id="{6FD72927-101F-11C9-D885-E353F964D72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1462" y="5440456"/>
            <a:ext cx="276225" cy="2286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a:extLst>
              <a:ext uri="{FF2B5EF4-FFF2-40B4-BE49-F238E27FC236}">
                <a16:creationId xmlns:a16="http://schemas.microsoft.com/office/drawing/2014/main" id="{502AD1EB-9450-9A40-7D08-BAF873E7711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91462" y="6128724"/>
            <a:ext cx="276225" cy="2286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a:extLst>
              <a:ext uri="{FF2B5EF4-FFF2-40B4-BE49-F238E27FC236}">
                <a16:creationId xmlns:a16="http://schemas.microsoft.com/office/drawing/2014/main" id="{7B6BBF92-9FA7-11F6-0DDB-55C96EBA69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0386" y="5426504"/>
            <a:ext cx="276225" cy="2286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a:extLst>
              <a:ext uri="{FF2B5EF4-FFF2-40B4-BE49-F238E27FC236}">
                <a16:creationId xmlns:a16="http://schemas.microsoft.com/office/drawing/2014/main" id="{6E40C412-1B94-C67E-BF2D-774418719E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84673" y="6123749"/>
            <a:ext cx="276225" cy="2286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a:extLst>
              <a:ext uri="{FF2B5EF4-FFF2-40B4-BE49-F238E27FC236}">
                <a16:creationId xmlns:a16="http://schemas.microsoft.com/office/drawing/2014/main" id="{AEC85E62-8507-9761-A561-78CB05F257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1817" y="5440456"/>
            <a:ext cx="276225"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79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CF995C-BC0E-4660-6E6C-E7862CD23933}"/>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48481EB-E916-5B39-BAE4-FCDE364049F1}"/>
              </a:ext>
            </a:extLst>
          </p:cNvPr>
          <p:cNvSpPr txBox="1"/>
          <p:nvPr/>
        </p:nvSpPr>
        <p:spPr>
          <a:xfrm>
            <a:off x="570523" y="124683"/>
            <a:ext cx="4314297" cy="400110"/>
          </a:xfrm>
          <a:prstGeom prst="rect">
            <a:avLst/>
          </a:prstGeom>
          <a:noFill/>
        </p:spPr>
        <p:txBody>
          <a:bodyPr wrap="square" rtlCol="0">
            <a:spAutoFit/>
          </a:bodyPr>
          <a:lstStyle/>
          <a:p>
            <a:r>
              <a:rPr kumimoji="1" lang="ja-JP" altLang="en-US" sz="2000" dirty="0">
                <a:solidFill>
                  <a:schemeClr val="bg1"/>
                </a:solidFill>
                <a:latin typeface="游明朝体 Pr6N R" panose="02020400000000000000" pitchFamily="18" charset="-128"/>
                <a:ea typeface="游明朝体 Pr6N R" panose="02020400000000000000" pitchFamily="18" charset="-128"/>
              </a:rPr>
              <a:t>事例</a:t>
            </a:r>
          </a:p>
        </p:txBody>
      </p:sp>
      <p:graphicFrame>
        <p:nvGraphicFramePr>
          <p:cNvPr id="31" name="コンテンツ プレースホルダー 7">
            <a:extLst>
              <a:ext uri="{FF2B5EF4-FFF2-40B4-BE49-F238E27FC236}">
                <a16:creationId xmlns:a16="http://schemas.microsoft.com/office/drawing/2014/main" id="{D5134EF9-F803-D003-E73C-27561B4C9E7F}"/>
              </a:ext>
            </a:extLst>
          </p:cNvPr>
          <p:cNvGraphicFramePr>
            <a:graphicFrameLocks/>
          </p:cNvGraphicFramePr>
          <p:nvPr>
            <p:extLst>
              <p:ext uri="{D42A27DB-BD31-4B8C-83A1-F6EECF244321}">
                <p14:modId xmlns:p14="http://schemas.microsoft.com/office/powerpoint/2010/main" val="671216033"/>
              </p:ext>
            </p:extLst>
          </p:nvPr>
        </p:nvGraphicFramePr>
        <p:xfrm>
          <a:off x="856212" y="1855745"/>
          <a:ext cx="4912822" cy="4734066"/>
        </p:xfrm>
        <a:graphic>
          <a:graphicData uri="http://schemas.openxmlformats.org/drawingml/2006/table">
            <a:tbl>
              <a:tblPr firstRow="1" bandRow="1"/>
              <a:tblGrid>
                <a:gridCol w="1020454">
                  <a:extLst>
                    <a:ext uri="{9D8B030D-6E8A-4147-A177-3AD203B41FA5}">
                      <a16:colId xmlns:a16="http://schemas.microsoft.com/office/drawing/2014/main" val="4085433121"/>
                    </a:ext>
                  </a:extLst>
                </a:gridCol>
                <a:gridCol w="3892368">
                  <a:extLst>
                    <a:ext uri="{9D8B030D-6E8A-4147-A177-3AD203B41FA5}">
                      <a16:colId xmlns:a16="http://schemas.microsoft.com/office/drawing/2014/main" val="1968926585"/>
                    </a:ext>
                  </a:extLst>
                </a:gridCol>
              </a:tblGrid>
              <a:tr h="324000">
                <a:tc gridSpan="2">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marL="0" marR="0" lvl="0" indent="0" algn="ctr"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1" lang="ja-JP" altLang="en-US" sz="1200" b="0" dirty="0">
                          <a:latin typeface="游明朝体 Pr6N R" panose="02020400000000000000" pitchFamily="18" charset="-128"/>
                          <a:ea typeface="游明朝体 Pr6N R" panose="02020400000000000000" pitchFamily="18" charset="-128"/>
                        </a:rPr>
                        <a:t>インターネットで音源を視聴させる実験</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1"/>
                    </a:solidFill>
                  </a:tcPr>
                </a:tc>
                <a:tc hMerge="1">
                  <a:txBody>
                    <a:bodyPr/>
                    <a:lstStyle/>
                    <a:p>
                      <a:endParaRPr kumimoji="1" lang="ja-JP" altLang="en-US" dirty="0"/>
                    </a:p>
                  </a:txBody>
                  <a:tcPr/>
                </a:tc>
                <a:extLst>
                  <a:ext uri="{0D108BD9-81ED-4DB2-BD59-A6C34878D82A}">
                    <a16:rowId xmlns:a16="http://schemas.microsoft.com/office/drawing/2014/main" val="733906239"/>
                  </a:ext>
                </a:extLst>
              </a:tr>
              <a:tr h="514211">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調査手法</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インターネット調査</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3893390"/>
                  </a:ext>
                </a:extLst>
              </a:tr>
              <a:tr h="514211">
                <a:tc>
                  <a:txBody>
                    <a:bodyPr/>
                    <a:lstStyle/>
                    <a:p>
                      <a:r>
                        <a:rPr kumimoji="1" lang="ja-JP" altLang="en-US" sz="900" dirty="0">
                          <a:latin typeface="游明朝体 Pr6N R" panose="02020400000000000000" pitchFamily="18" charset="-128"/>
                          <a:ea typeface="游明朝体 Pr6N R" panose="02020400000000000000" pitchFamily="18" charset="-128"/>
                        </a:rPr>
                        <a:t>業種</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900" dirty="0">
                          <a:latin typeface="游明朝体 Pr6N R" panose="02020400000000000000" pitchFamily="18" charset="-128"/>
                          <a:ea typeface="游明朝体 Pr6N R" panose="02020400000000000000" pitchFamily="18" charset="-128"/>
                        </a:rPr>
                        <a:t>大学</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3653943"/>
                  </a:ext>
                </a:extLst>
              </a:tr>
              <a:tr h="514211">
                <a:tc>
                  <a:txBody>
                    <a:bodyPr/>
                    <a:lstStyle/>
                    <a:p>
                      <a:r>
                        <a:rPr kumimoji="1" lang="ja-JP" altLang="en-US" sz="900" dirty="0">
                          <a:latin typeface="游明朝体 Pr6N R" panose="02020400000000000000" pitchFamily="18" charset="-128"/>
                          <a:ea typeface="游明朝体 Pr6N R" panose="02020400000000000000" pitchFamily="18" charset="-128"/>
                        </a:rPr>
                        <a:t>研究目的</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900" dirty="0">
                          <a:latin typeface="游明朝体 Pr6N R" panose="02020400000000000000" pitchFamily="18" charset="-128"/>
                          <a:ea typeface="游明朝体 Pr6N R" panose="02020400000000000000" pitchFamily="18" charset="-128"/>
                        </a:rPr>
                        <a:t>音源への官能評価のため。</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7459804"/>
                  </a:ext>
                </a:extLst>
              </a:tr>
              <a:tr h="514211">
                <a:tc>
                  <a:txBody>
                    <a:bodyPr/>
                    <a:lstStyle/>
                    <a:p>
                      <a:r>
                        <a:rPr kumimoji="1" lang="ja-JP" altLang="en-US" sz="900" dirty="0">
                          <a:latin typeface="游明朝体 Pr6N R" panose="02020400000000000000" pitchFamily="18" charset="-128"/>
                          <a:ea typeface="游明朝体 Pr6N R" panose="02020400000000000000" pitchFamily="18" charset="-128"/>
                        </a:rPr>
                        <a:t>被験者条件</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900" dirty="0">
                          <a:latin typeface="游明朝体 Pr6N R" panose="02020400000000000000" pitchFamily="18" charset="-128"/>
                          <a:ea typeface="游明朝体 Pr6N R" panose="02020400000000000000" pitchFamily="18" charset="-128"/>
                        </a:rPr>
                        <a:t>20</a:t>
                      </a:r>
                      <a:r>
                        <a:rPr kumimoji="1" lang="ja-JP" altLang="en-US" sz="900" dirty="0">
                          <a:latin typeface="游明朝体 Pr6N R" panose="02020400000000000000" pitchFamily="18" charset="-128"/>
                          <a:ea typeface="游明朝体 Pr6N R" panose="02020400000000000000" pitchFamily="18" charset="-128"/>
                        </a:rPr>
                        <a:t>～</a:t>
                      </a:r>
                      <a:r>
                        <a:rPr kumimoji="1" lang="en-US" altLang="ja-JP" sz="900" dirty="0">
                          <a:latin typeface="游明朝体 Pr6N R" panose="02020400000000000000" pitchFamily="18" charset="-128"/>
                          <a:ea typeface="游明朝体 Pr6N R" panose="02020400000000000000" pitchFamily="18" charset="-128"/>
                        </a:rPr>
                        <a:t>59</a:t>
                      </a:r>
                      <a:r>
                        <a:rPr kumimoji="1" lang="ja-JP" altLang="en-US" sz="900" dirty="0">
                          <a:latin typeface="游明朝体 Pr6N R" panose="02020400000000000000" pitchFamily="18" charset="-128"/>
                          <a:ea typeface="游明朝体 Pr6N R" panose="02020400000000000000" pitchFamily="18" charset="-128"/>
                        </a:rPr>
                        <a:t>歳</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8299907"/>
                  </a:ext>
                </a:extLst>
              </a:tr>
              <a:tr h="514211">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サンプル</a:t>
                      </a:r>
                      <a:endParaRPr kumimoji="1" lang="en-US" altLang="ja-JP" sz="900" dirty="0">
                        <a:latin typeface="游明朝体 Pr6N R" panose="02020400000000000000" pitchFamily="18" charset="-128"/>
                        <a:ea typeface="游明朝体 Pr6N R" panose="02020400000000000000" pitchFamily="18" charset="-128"/>
                      </a:endParaRPr>
                    </a:p>
                    <a:p>
                      <a:r>
                        <a:rPr kumimoji="1" lang="ja-JP" altLang="en-US" sz="900" dirty="0">
                          <a:latin typeface="游明朝体 Pr6N R" panose="02020400000000000000" pitchFamily="18" charset="-128"/>
                          <a:ea typeface="游明朝体 Pr6N R" panose="02020400000000000000" pitchFamily="18" charset="-128"/>
                        </a:rPr>
                        <a:t>サイズ</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en-US" altLang="ja-JP" sz="900" dirty="0">
                          <a:latin typeface="游明朝体 Pr6N R" panose="02020400000000000000" pitchFamily="18" charset="-128"/>
                          <a:ea typeface="游明朝体 Pr6N R" panose="02020400000000000000" pitchFamily="18" charset="-128"/>
                        </a:rPr>
                        <a:t>200ss</a:t>
                      </a:r>
                      <a:endParaRPr kumimoji="1" lang="ja-JP" altLang="en-US" sz="900" dirty="0">
                        <a:latin typeface="游明朝体 Pr6N R" panose="02020400000000000000" pitchFamily="18" charset="-128"/>
                        <a:ea typeface="游明朝体 Pr6N R" panose="02020400000000000000" pitchFamily="18" charset="-128"/>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82245109"/>
                  </a:ext>
                </a:extLst>
              </a:tr>
              <a:tr h="514211">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実験内容</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インターネットを介して音源を視聴し、</a:t>
                      </a:r>
                    </a:p>
                    <a:p>
                      <a:r>
                        <a:rPr kumimoji="1" lang="ja-JP" altLang="en-US" sz="900" dirty="0">
                          <a:latin typeface="游明朝体 Pr6N R" panose="02020400000000000000" pitchFamily="18" charset="-128"/>
                          <a:ea typeface="游明朝体 Pr6N R" panose="02020400000000000000" pitchFamily="18" charset="-128"/>
                        </a:rPr>
                        <a:t>音源に対する印象や評価についてのアンケートに回答する。</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50197515"/>
                  </a:ext>
                </a:extLst>
              </a:tr>
              <a:tr h="1324800">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ポイント</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被験者が使用するデバイスによって、音源の聞こえ方に差が出る可能性があります。</a:t>
                      </a:r>
                    </a:p>
                    <a:p>
                      <a:r>
                        <a:rPr kumimoji="1" lang="ja-JP" altLang="en-US" sz="900" dirty="0">
                          <a:latin typeface="游明朝体 Pr6N R" panose="02020400000000000000" pitchFamily="18" charset="-128"/>
                          <a:ea typeface="游明朝体 Pr6N R" panose="02020400000000000000" pitchFamily="18" charset="-128"/>
                        </a:rPr>
                        <a:t>回答精度が重要な場合は、予備調査として音源視聴を伴うアンケートを実施して、被験者のデバイスに問題がないことを確認する等、様々な工夫が考えられます。</a:t>
                      </a:r>
                    </a:p>
                    <a:p>
                      <a:r>
                        <a:rPr kumimoji="1" lang="ja-JP" altLang="en-US" sz="900" dirty="0">
                          <a:latin typeface="游明朝体 Pr6N R" panose="02020400000000000000" pitchFamily="18" charset="-128"/>
                          <a:ea typeface="游明朝体 Pr6N R" panose="02020400000000000000" pitchFamily="18" charset="-128"/>
                        </a:rPr>
                        <a:t>また、聴力が影響する可能性がありますので、調査の目的によっては、</a:t>
                      </a:r>
                    </a:p>
                    <a:p>
                      <a:r>
                        <a:rPr kumimoji="1" lang="ja-JP" altLang="en-US" sz="900" dirty="0">
                          <a:latin typeface="游明朝体 Pr6N R" panose="02020400000000000000" pitchFamily="18" charset="-128"/>
                          <a:ea typeface="游明朝体 Pr6N R" panose="02020400000000000000" pitchFamily="18" charset="-128"/>
                        </a:rPr>
                        <a:t>予備調査で聴力に関する質問をすることが考えられます。</a:t>
                      </a:r>
                      <a:endParaRPr kumimoji="1" lang="en-US" altLang="ja-JP" sz="900" dirty="0">
                        <a:latin typeface="游明朝体 Pr6N R" panose="02020400000000000000" pitchFamily="18" charset="-128"/>
                        <a:ea typeface="游明朝体 Pr6N R" panose="02020400000000000000" pitchFamily="18" charset="-128"/>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38764813"/>
                  </a:ext>
                </a:extLst>
              </a:tr>
            </a:tbl>
          </a:graphicData>
        </a:graphic>
      </p:graphicFrame>
      <p:graphicFrame>
        <p:nvGraphicFramePr>
          <p:cNvPr id="3" name="コンテンツ プレースホルダー 7">
            <a:extLst>
              <a:ext uri="{FF2B5EF4-FFF2-40B4-BE49-F238E27FC236}">
                <a16:creationId xmlns:a16="http://schemas.microsoft.com/office/drawing/2014/main" id="{E0A27BCC-2A32-1203-AEF8-692D7DFC24EB}"/>
              </a:ext>
            </a:extLst>
          </p:cNvPr>
          <p:cNvGraphicFramePr>
            <a:graphicFrameLocks/>
          </p:cNvGraphicFramePr>
          <p:nvPr>
            <p:extLst>
              <p:ext uri="{D42A27DB-BD31-4B8C-83A1-F6EECF244321}">
                <p14:modId xmlns:p14="http://schemas.microsoft.com/office/powerpoint/2010/main" val="1917549648"/>
              </p:ext>
            </p:extLst>
          </p:nvPr>
        </p:nvGraphicFramePr>
        <p:xfrm>
          <a:off x="6247620" y="1855745"/>
          <a:ext cx="4912822" cy="4735146"/>
        </p:xfrm>
        <a:graphic>
          <a:graphicData uri="http://schemas.openxmlformats.org/drawingml/2006/table">
            <a:tbl>
              <a:tblPr firstRow="1" bandRow="1"/>
              <a:tblGrid>
                <a:gridCol w="1020454">
                  <a:extLst>
                    <a:ext uri="{9D8B030D-6E8A-4147-A177-3AD203B41FA5}">
                      <a16:colId xmlns:a16="http://schemas.microsoft.com/office/drawing/2014/main" val="4085433121"/>
                    </a:ext>
                  </a:extLst>
                </a:gridCol>
                <a:gridCol w="3892368">
                  <a:extLst>
                    <a:ext uri="{9D8B030D-6E8A-4147-A177-3AD203B41FA5}">
                      <a16:colId xmlns:a16="http://schemas.microsoft.com/office/drawing/2014/main" val="1968926585"/>
                    </a:ext>
                  </a:extLst>
                </a:gridCol>
              </a:tblGrid>
              <a:tr h="324000">
                <a:tc gridSpan="2">
                  <a:txBody>
                    <a:bodyPr/>
                    <a:lstStyle>
                      <a:lvl1pPr marL="0" algn="l" defTabSz="914400" rtl="0" eaLnBrk="1" latinLnBrk="0" hangingPunct="1">
                        <a:defRPr kumimoji="1" sz="1800" b="1" kern="1200">
                          <a:solidFill>
                            <a:schemeClr val="lt1"/>
                          </a:solidFill>
                          <a:latin typeface="Segoe UI"/>
                          <a:ea typeface="メイリオ"/>
                        </a:defRPr>
                      </a:lvl1pPr>
                      <a:lvl2pPr marL="457200" algn="l" defTabSz="914400" rtl="0" eaLnBrk="1" latinLnBrk="0" hangingPunct="1">
                        <a:defRPr kumimoji="1" sz="1800" b="1" kern="1200">
                          <a:solidFill>
                            <a:schemeClr val="lt1"/>
                          </a:solidFill>
                          <a:latin typeface="Segoe UI"/>
                          <a:ea typeface="メイリオ"/>
                        </a:defRPr>
                      </a:lvl2pPr>
                      <a:lvl3pPr marL="914400" algn="l" defTabSz="914400" rtl="0" eaLnBrk="1" latinLnBrk="0" hangingPunct="1">
                        <a:defRPr kumimoji="1" sz="1800" b="1" kern="1200">
                          <a:solidFill>
                            <a:schemeClr val="lt1"/>
                          </a:solidFill>
                          <a:latin typeface="Segoe UI"/>
                          <a:ea typeface="メイリオ"/>
                        </a:defRPr>
                      </a:lvl3pPr>
                      <a:lvl4pPr marL="1371600" algn="l" defTabSz="914400" rtl="0" eaLnBrk="1" latinLnBrk="0" hangingPunct="1">
                        <a:defRPr kumimoji="1" sz="1800" b="1" kern="1200">
                          <a:solidFill>
                            <a:schemeClr val="lt1"/>
                          </a:solidFill>
                          <a:latin typeface="Segoe UI"/>
                          <a:ea typeface="メイリオ"/>
                        </a:defRPr>
                      </a:lvl4pPr>
                      <a:lvl5pPr marL="1828800" algn="l" defTabSz="914400" rtl="0" eaLnBrk="1" latinLnBrk="0" hangingPunct="1">
                        <a:defRPr kumimoji="1" sz="1800" b="1" kern="1200">
                          <a:solidFill>
                            <a:schemeClr val="lt1"/>
                          </a:solidFill>
                          <a:latin typeface="Segoe UI"/>
                          <a:ea typeface="メイリオ"/>
                        </a:defRPr>
                      </a:lvl5pPr>
                      <a:lvl6pPr marL="2286000" algn="l" defTabSz="914400" rtl="0" eaLnBrk="1" latinLnBrk="0" hangingPunct="1">
                        <a:defRPr kumimoji="1" sz="1800" b="1" kern="1200">
                          <a:solidFill>
                            <a:schemeClr val="lt1"/>
                          </a:solidFill>
                          <a:latin typeface="Segoe UI"/>
                          <a:ea typeface="メイリオ"/>
                        </a:defRPr>
                      </a:lvl6pPr>
                      <a:lvl7pPr marL="2743200" algn="l" defTabSz="914400" rtl="0" eaLnBrk="1" latinLnBrk="0" hangingPunct="1">
                        <a:defRPr kumimoji="1" sz="1800" b="1" kern="1200">
                          <a:solidFill>
                            <a:schemeClr val="lt1"/>
                          </a:solidFill>
                          <a:latin typeface="Segoe UI"/>
                          <a:ea typeface="メイリオ"/>
                        </a:defRPr>
                      </a:lvl7pPr>
                      <a:lvl8pPr marL="3200400" algn="l" defTabSz="914400" rtl="0" eaLnBrk="1" latinLnBrk="0" hangingPunct="1">
                        <a:defRPr kumimoji="1" sz="1800" b="1" kern="1200">
                          <a:solidFill>
                            <a:schemeClr val="lt1"/>
                          </a:solidFill>
                          <a:latin typeface="Segoe UI"/>
                          <a:ea typeface="メイリオ"/>
                        </a:defRPr>
                      </a:lvl8pPr>
                      <a:lvl9pPr marL="3657600" algn="l" defTabSz="914400" rtl="0" eaLnBrk="1" latinLnBrk="0" hangingPunct="1">
                        <a:defRPr kumimoji="1" sz="1800" b="1" kern="1200">
                          <a:solidFill>
                            <a:schemeClr val="lt1"/>
                          </a:solidFill>
                          <a:latin typeface="Segoe UI"/>
                          <a:ea typeface="メイリオ"/>
                        </a:defRPr>
                      </a:lvl9pPr>
                    </a:lstStyle>
                    <a:p>
                      <a:pPr marL="0" marR="0" lvl="0" indent="0" algn="ctr" defTabSz="6858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1" lang="ja-JP" altLang="en-US" sz="1200" b="0" dirty="0">
                          <a:latin typeface="游明朝体 Pr6N R" panose="02020400000000000000" pitchFamily="18" charset="-128"/>
                          <a:ea typeface="游明朝体 Pr6N R" panose="02020400000000000000" pitchFamily="18" charset="-128"/>
                        </a:rPr>
                        <a:t>妊婦の被験者募集</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chemeClr val="tx1"/>
                    </a:solidFill>
                  </a:tcPr>
                </a:tc>
                <a:tc hMerge="1">
                  <a:txBody>
                    <a:bodyPr/>
                    <a:lstStyle/>
                    <a:p>
                      <a:endParaRPr kumimoji="1" lang="ja-JP" altLang="en-US" dirty="0"/>
                    </a:p>
                  </a:txBody>
                  <a:tcPr/>
                </a:tc>
                <a:extLst>
                  <a:ext uri="{0D108BD9-81ED-4DB2-BD59-A6C34878D82A}">
                    <a16:rowId xmlns:a16="http://schemas.microsoft.com/office/drawing/2014/main" val="733906239"/>
                  </a:ext>
                </a:extLst>
              </a:tr>
              <a:tr h="514211">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調査手法</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リクルート調査</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3893390"/>
                  </a:ext>
                </a:extLst>
              </a:tr>
              <a:tr h="514211">
                <a:tc>
                  <a:txBody>
                    <a:bodyPr/>
                    <a:lstStyle/>
                    <a:p>
                      <a:r>
                        <a:rPr kumimoji="1" lang="ja-JP" altLang="en-US" sz="900" dirty="0">
                          <a:latin typeface="游明朝体 Pr6N R" panose="02020400000000000000" pitchFamily="18" charset="-128"/>
                          <a:ea typeface="游明朝体 Pr6N R" panose="02020400000000000000" pitchFamily="18" charset="-128"/>
                        </a:rPr>
                        <a:t>業種</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900" dirty="0">
                          <a:latin typeface="游明朝体 Pr6N R" panose="02020400000000000000" pitchFamily="18" charset="-128"/>
                          <a:ea typeface="游明朝体 Pr6N R" panose="02020400000000000000" pitchFamily="18" charset="-128"/>
                        </a:rPr>
                        <a:t>メーカー研究所</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83653943"/>
                  </a:ext>
                </a:extLst>
              </a:tr>
              <a:tr h="514211">
                <a:tc>
                  <a:txBody>
                    <a:bodyPr/>
                    <a:lstStyle/>
                    <a:p>
                      <a:r>
                        <a:rPr kumimoji="1" lang="ja-JP" altLang="en-US" sz="900" dirty="0">
                          <a:latin typeface="游明朝体 Pr6N R" panose="02020400000000000000" pitchFamily="18" charset="-128"/>
                          <a:ea typeface="游明朝体 Pr6N R" panose="02020400000000000000" pitchFamily="18" charset="-128"/>
                        </a:rPr>
                        <a:t>研究目的</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900" dirty="0">
                          <a:latin typeface="游明朝体 Pr6N R" panose="02020400000000000000" pitchFamily="18" charset="-128"/>
                          <a:ea typeface="游明朝体 Pr6N R" panose="02020400000000000000" pitchFamily="18" charset="-128"/>
                        </a:rPr>
                        <a:t>妊婦の食事摂取状況に関するデータの収集のため</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87459804"/>
                  </a:ext>
                </a:extLst>
              </a:tr>
              <a:tr h="514211">
                <a:tc>
                  <a:txBody>
                    <a:bodyPr/>
                    <a:lstStyle/>
                    <a:p>
                      <a:r>
                        <a:rPr kumimoji="1" lang="ja-JP" altLang="en-US" sz="900" dirty="0">
                          <a:latin typeface="游明朝体 Pr6N R" panose="02020400000000000000" pitchFamily="18" charset="-128"/>
                          <a:ea typeface="游明朝体 Pr6N R" panose="02020400000000000000" pitchFamily="18" charset="-128"/>
                        </a:rPr>
                        <a:t>被験者条件</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900" dirty="0">
                          <a:latin typeface="游明朝体 Pr6N R" panose="02020400000000000000" pitchFamily="18" charset="-128"/>
                          <a:ea typeface="游明朝体 Pr6N R" panose="02020400000000000000" pitchFamily="18" charset="-128"/>
                        </a:rPr>
                        <a:t>20</a:t>
                      </a:r>
                      <a:r>
                        <a:rPr kumimoji="1" lang="ja-JP" altLang="en-US" sz="900" dirty="0">
                          <a:latin typeface="游明朝体 Pr6N R" panose="02020400000000000000" pitchFamily="18" charset="-128"/>
                          <a:ea typeface="游明朝体 Pr6N R" panose="02020400000000000000" pitchFamily="18" charset="-128"/>
                        </a:rPr>
                        <a:t>～</a:t>
                      </a:r>
                      <a:r>
                        <a:rPr kumimoji="1" lang="en-US" altLang="ja-JP" sz="900" dirty="0">
                          <a:latin typeface="游明朝体 Pr6N R" panose="02020400000000000000" pitchFamily="18" charset="-128"/>
                          <a:ea typeface="游明朝体 Pr6N R" panose="02020400000000000000" pitchFamily="18" charset="-128"/>
                        </a:rPr>
                        <a:t>39</a:t>
                      </a:r>
                      <a:r>
                        <a:rPr kumimoji="1" lang="ja-JP" altLang="en-US" sz="900" dirty="0">
                          <a:latin typeface="游明朝体 Pr6N R" panose="02020400000000000000" pitchFamily="18" charset="-128"/>
                          <a:ea typeface="游明朝体 Pr6N R" panose="02020400000000000000" pitchFamily="18" charset="-128"/>
                        </a:rPr>
                        <a:t>歳の妊婦</a:t>
                      </a: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38299907"/>
                  </a:ext>
                </a:extLst>
              </a:tr>
              <a:tr h="514211">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サンプル</a:t>
                      </a:r>
                      <a:endParaRPr kumimoji="1" lang="en-US" altLang="ja-JP" sz="900" dirty="0">
                        <a:latin typeface="游明朝体 Pr6N R" panose="02020400000000000000" pitchFamily="18" charset="-128"/>
                        <a:ea typeface="游明朝体 Pr6N R" panose="02020400000000000000" pitchFamily="18" charset="-128"/>
                      </a:endParaRPr>
                    </a:p>
                    <a:p>
                      <a:r>
                        <a:rPr kumimoji="1" lang="ja-JP" altLang="en-US" sz="900" dirty="0">
                          <a:latin typeface="游明朝体 Pr6N R" panose="02020400000000000000" pitchFamily="18" charset="-128"/>
                          <a:ea typeface="游明朝体 Pr6N R" panose="02020400000000000000" pitchFamily="18" charset="-128"/>
                        </a:rPr>
                        <a:t>サイズ</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en-US" altLang="ja-JP" sz="900" dirty="0">
                          <a:latin typeface="游明朝体 Pr6N R" panose="02020400000000000000" pitchFamily="18" charset="-128"/>
                          <a:ea typeface="游明朝体 Pr6N R" panose="02020400000000000000" pitchFamily="18" charset="-128"/>
                        </a:rPr>
                        <a:t>20ss</a:t>
                      </a:r>
                      <a:endParaRPr kumimoji="1" lang="ja-JP" altLang="en-US" sz="900" dirty="0">
                        <a:latin typeface="游明朝体 Pr6N R" panose="02020400000000000000" pitchFamily="18" charset="-128"/>
                        <a:ea typeface="游明朝体 Pr6N R" panose="02020400000000000000" pitchFamily="18" charset="-128"/>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82245109"/>
                  </a:ext>
                </a:extLst>
              </a:tr>
              <a:tr h="514211">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実験内容</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妊婦がどのような栄養素を摂取しているかを調べるため、</a:t>
                      </a:r>
                    </a:p>
                    <a:p>
                      <a:r>
                        <a:rPr kumimoji="1" lang="ja-JP" altLang="en-US" sz="900" dirty="0">
                          <a:latin typeface="游明朝体 Pr6N R" panose="02020400000000000000" pitchFamily="18" charset="-128"/>
                          <a:ea typeface="游明朝体 Pr6N R" panose="02020400000000000000" pitchFamily="18" charset="-128"/>
                        </a:rPr>
                        <a:t>食事摂取量を記録してもらう。</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550197515"/>
                  </a:ext>
                </a:extLst>
              </a:tr>
              <a:tr h="1224148">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ポイント</a:t>
                      </a: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tc>
                  <a:txBody>
                    <a:bodyPr/>
                    <a:lstStyle>
                      <a:lvl1pPr marL="0" algn="l" defTabSz="914400" rtl="0" eaLnBrk="1" latinLnBrk="0" hangingPunct="1">
                        <a:defRPr kumimoji="1" sz="1800" kern="1200">
                          <a:solidFill>
                            <a:schemeClr val="dk1"/>
                          </a:solidFill>
                          <a:latin typeface="Segoe UI"/>
                          <a:ea typeface="メイリオ"/>
                        </a:defRPr>
                      </a:lvl1pPr>
                      <a:lvl2pPr marL="457200" algn="l" defTabSz="914400" rtl="0" eaLnBrk="1" latinLnBrk="0" hangingPunct="1">
                        <a:defRPr kumimoji="1" sz="1800" kern="1200">
                          <a:solidFill>
                            <a:schemeClr val="dk1"/>
                          </a:solidFill>
                          <a:latin typeface="Segoe UI"/>
                          <a:ea typeface="メイリオ"/>
                        </a:defRPr>
                      </a:lvl2pPr>
                      <a:lvl3pPr marL="914400" algn="l" defTabSz="914400" rtl="0" eaLnBrk="1" latinLnBrk="0" hangingPunct="1">
                        <a:defRPr kumimoji="1" sz="1800" kern="1200">
                          <a:solidFill>
                            <a:schemeClr val="dk1"/>
                          </a:solidFill>
                          <a:latin typeface="Segoe UI"/>
                          <a:ea typeface="メイリオ"/>
                        </a:defRPr>
                      </a:lvl3pPr>
                      <a:lvl4pPr marL="1371600" algn="l" defTabSz="914400" rtl="0" eaLnBrk="1" latinLnBrk="0" hangingPunct="1">
                        <a:defRPr kumimoji="1" sz="1800" kern="1200">
                          <a:solidFill>
                            <a:schemeClr val="dk1"/>
                          </a:solidFill>
                          <a:latin typeface="Segoe UI"/>
                          <a:ea typeface="メイリオ"/>
                        </a:defRPr>
                      </a:lvl4pPr>
                      <a:lvl5pPr marL="1828800" algn="l" defTabSz="914400" rtl="0" eaLnBrk="1" latinLnBrk="0" hangingPunct="1">
                        <a:defRPr kumimoji="1" sz="1800" kern="1200">
                          <a:solidFill>
                            <a:schemeClr val="dk1"/>
                          </a:solidFill>
                          <a:latin typeface="Segoe UI"/>
                          <a:ea typeface="メイリオ"/>
                        </a:defRPr>
                      </a:lvl5pPr>
                      <a:lvl6pPr marL="2286000" algn="l" defTabSz="914400" rtl="0" eaLnBrk="1" latinLnBrk="0" hangingPunct="1">
                        <a:defRPr kumimoji="1" sz="1800" kern="1200">
                          <a:solidFill>
                            <a:schemeClr val="dk1"/>
                          </a:solidFill>
                          <a:latin typeface="Segoe UI"/>
                          <a:ea typeface="メイリオ"/>
                        </a:defRPr>
                      </a:lvl6pPr>
                      <a:lvl7pPr marL="2743200" algn="l" defTabSz="914400" rtl="0" eaLnBrk="1" latinLnBrk="0" hangingPunct="1">
                        <a:defRPr kumimoji="1" sz="1800" kern="1200">
                          <a:solidFill>
                            <a:schemeClr val="dk1"/>
                          </a:solidFill>
                          <a:latin typeface="Segoe UI"/>
                          <a:ea typeface="メイリオ"/>
                        </a:defRPr>
                      </a:lvl7pPr>
                      <a:lvl8pPr marL="3200400" algn="l" defTabSz="914400" rtl="0" eaLnBrk="1" latinLnBrk="0" hangingPunct="1">
                        <a:defRPr kumimoji="1" sz="1800" kern="1200">
                          <a:solidFill>
                            <a:schemeClr val="dk1"/>
                          </a:solidFill>
                          <a:latin typeface="Segoe UI"/>
                          <a:ea typeface="メイリオ"/>
                        </a:defRPr>
                      </a:lvl8pPr>
                      <a:lvl9pPr marL="3657600" algn="l" defTabSz="914400" rtl="0" eaLnBrk="1" latinLnBrk="0" hangingPunct="1">
                        <a:defRPr kumimoji="1" sz="1800" kern="1200">
                          <a:solidFill>
                            <a:schemeClr val="dk1"/>
                          </a:solidFill>
                          <a:latin typeface="Segoe UI"/>
                          <a:ea typeface="メイリオ"/>
                        </a:defRPr>
                      </a:lvl9pPr>
                    </a:lstStyle>
                    <a:p>
                      <a:r>
                        <a:rPr kumimoji="1" lang="ja-JP" altLang="en-US" sz="900" dirty="0">
                          <a:latin typeface="游明朝体 Pr6N R" panose="02020400000000000000" pitchFamily="18" charset="-128"/>
                          <a:ea typeface="游明朝体 Pr6N R" panose="02020400000000000000" pitchFamily="18" charset="-128"/>
                        </a:rPr>
                        <a:t>調査のタスクによっては妊婦や胎児の健康に影響を与える可能性があるため、妊婦と胎児にとって安全な方法で調査を行うことが重要です。</a:t>
                      </a:r>
                      <a:endParaRPr kumimoji="1" lang="en-US" altLang="ja-JP" sz="900" dirty="0">
                        <a:latin typeface="游明朝体 Pr6N R" panose="02020400000000000000" pitchFamily="18" charset="-128"/>
                        <a:ea typeface="游明朝体 Pr6N R" panose="02020400000000000000" pitchFamily="18" charset="-128"/>
                      </a:endParaRPr>
                    </a:p>
                    <a:p>
                      <a:r>
                        <a:rPr kumimoji="1" lang="ja-JP" altLang="en-US" sz="900" dirty="0">
                          <a:latin typeface="游明朝体 Pr6N R" panose="02020400000000000000" pitchFamily="18" charset="-128"/>
                          <a:ea typeface="游明朝体 Pr6N R" panose="02020400000000000000" pitchFamily="18" charset="-128"/>
                        </a:rPr>
                        <a:t>例えば、妊婦が使用するツールについては、安全性が確認されたものを使用してください。また、被験者募集時や調査開始前に妊婦の健康状態を確認し、体調が優れない場合は途中で調査への参加を中止できるよう、事前に説明することが重要です。</a:t>
                      </a:r>
                    </a:p>
                    <a:p>
                      <a:r>
                        <a:rPr kumimoji="1" lang="ja-JP" altLang="en-US" sz="900" dirty="0">
                          <a:latin typeface="游明朝体 Pr6N R" panose="02020400000000000000" pitchFamily="18" charset="-128"/>
                          <a:ea typeface="游明朝体 Pr6N R" panose="02020400000000000000" pitchFamily="18" charset="-128"/>
                        </a:rPr>
                        <a:t>オフラインでの調査の場合は、遠方への移動が必要であるとか、エレベーターがなく階段での昇り降りが必要といった、妊婦の負担になる可能性があることは避けていただきますようお願いいたします。</a:t>
                      </a:r>
                      <a:endParaRPr kumimoji="1" lang="en-US" altLang="ja-JP" sz="900" dirty="0">
                        <a:latin typeface="游明朝体 Pr6N R" panose="02020400000000000000" pitchFamily="18" charset="-128"/>
                        <a:ea typeface="游明朝体 Pr6N R" panose="02020400000000000000" pitchFamily="18" charset="-128"/>
                      </a:endParaRPr>
                    </a:p>
                  </a:txBody>
                  <a:tcPr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138764813"/>
                  </a:ext>
                </a:extLst>
              </a:tr>
            </a:tbl>
          </a:graphicData>
        </a:graphic>
      </p:graphicFrame>
    </p:spTree>
    <p:extLst>
      <p:ext uri="{BB962C8B-B14F-4D97-AF65-F5344CB8AC3E}">
        <p14:creationId xmlns:p14="http://schemas.microsoft.com/office/powerpoint/2010/main" val="13155056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539B72A8-3AC6-F9D3-3DD5-64EAB0F3D13B}"/>
              </a:ext>
            </a:extLst>
          </p:cNvPr>
          <p:cNvSpPr/>
          <p:nvPr/>
        </p:nvSpPr>
        <p:spPr bwMode="auto">
          <a:xfrm>
            <a:off x="688811" y="3479443"/>
            <a:ext cx="10814377" cy="415135"/>
          </a:xfrm>
          <a:prstGeom prst="rect">
            <a:avLst/>
          </a:prstGeom>
          <a:solidFill>
            <a:srgbClr val="0070C0"/>
          </a:solidFill>
          <a:ln>
            <a:noFill/>
          </a:ln>
        </p:spPr>
        <p:txBody>
          <a:bodyPr wrap="square" lIns="126000" tIns="90000" rIns="126000" bIns="46800" rtlCol="0" anchor="ctr">
            <a:spAutoFit/>
          </a:bodyPr>
          <a:lstStyle/>
          <a:p>
            <a:pPr algn="ctr" eaLnBrk="1" hangingPunct="1"/>
            <a:endParaRPr kumimoji="1" lang="ja-JP" altLang="en-US" dirty="0">
              <a:latin typeface="游明朝体 Pr6N R" panose="02020400000000000000" pitchFamily="18" charset="-128"/>
              <a:ea typeface="游明朝体 Pr6N R" panose="02020400000000000000" pitchFamily="18" charset="-128"/>
            </a:endParaRPr>
          </a:p>
        </p:txBody>
      </p:sp>
      <p:sp>
        <p:nvSpPr>
          <p:cNvPr id="24" name="テキスト ボックス 23">
            <a:extLst>
              <a:ext uri="{FF2B5EF4-FFF2-40B4-BE49-F238E27FC236}">
                <a16:creationId xmlns:a16="http://schemas.microsoft.com/office/drawing/2014/main" id="{10B6B3F6-CBAA-BAB9-811C-701D6CC3BBD6}"/>
              </a:ext>
            </a:extLst>
          </p:cNvPr>
          <p:cNvSpPr txBox="1"/>
          <p:nvPr/>
        </p:nvSpPr>
        <p:spPr>
          <a:xfrm>
            <a:off x="698570" y="3386096"/>
            <a:ext cx="10804619" cy="466090"/>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kumimoji="1" lang="ja-JP" altLang="en-US" sz="1400" i="0" u="none" strike="noStrike" kern="1200" cap="none" spc="300" normalizeH="0" baseline="0" noProof="0" dirty="0">
                <a:ln>
                  <a:noFill/>
                </a:ln>
                <a:solidFill>
                  <a:schemeClr val="bg1"/>
                </a:solidFill>
                <a:effectLst/>
                <a:uLnTx/>
                <a:uFillTx/>
                <a:latin typeface="游明朝体 Pr6N R" panose="02020400000000000000" pitchFamily="18" charset="-128"/>
                <a:ea typeface="游明朝体 Pr6N R" panose="02020400000000000000" pitchFamily="18" charset="-128"/>
                <a:cs typeface="源真ゴシックP Bold" panose="020B0602020203020207" pitchFamily="50" charset="-128"/>
              </a:rPr>
              <a:t>学術調査への理解</a:t>
            </a:r>
            <a:endParaRPr kumimoji="1" lang="en-US" altLang="ja-JP" sz="1400" i="0" u="none" strike="noStrike" kern="1200" cap="none" spc="300" normalizeH="0" baseline="0" noProof="0" dirty="0">
              <a:ln>
                <a:noFill/>
              </a:ln>
              <a:solidFill>
                <a:schemeClr val="bg1"/>
              </a:solidFill>
              <a:effectLst/>
              <a:uLnTx/>
              <a:uFillTx/>
              <a:latin typeface="游明朝体 Pr6N R" panose="02020400000000000000" pitchFamily="18" charset="-128"/>
              <a:ea typeface="游明朝体 Pr6N R" panose="02020400000000000000" pitchFamily="18" charset="-128"/>
              <a:cs typeface="源真ゴシックP Bold" panose="020B0602020203020207" pitchFamily="50" charset="-128"/>
            </a:endParaRPr>
          </a:p>
        </p:txBody>
      </p:sp>
      <p:sp>
        <p:nvSpPr>
          <p:cNvPr id="44" name="正方形/長方形 43">
            <a:extLst>
              <a:ext uri="{FF2B5EF4-FFF2-40B4-BE49-F238E27FC236}">
                <a16:creationId xmlns:a16="http://schemas.microsoft.com/office/drawing/2014/main" id="{6E7738D0-E59B-F058-629D-5400A60EE23C}"/>
              </a:ext>
            </a:extLst>
          </p:cNvPr>
          <p:cNvSpPr/>
          <p:nvPr/>
        </p:nvSpPr>
        <p:spPr bwMode="auto">
          <a:xfrm>
            <a:off x="684599" y="2250437"/>
            <a:ext cx="10818590" cy="415135"/>
          </a:xfrm>
          <a:prstGeom prst="rect">
            <a:avLst/>
          </a:prstGeom>
          <a:solidFill>
            <a:srgbClr val="0070C0"/>
          </a:solidFill>
          <a:ln>
            <a:noFill/>
          </a:ln>
        </p:spPr>
        <p:txBody>
          <a:bodyPr wrap="square" lIns="126000" tIns="90000" rIns="126000" bIns="46800" rtlCol="0" anchor="ctr">
            <a:spAutoFit/>
          </a:bodyPr>
          <a:lstStyle/>
          <a:p>
            <a:pPr algn="ctr" eaLnBrk="1" hangingPunct="1"/>
            <a:endParaRPr kumimoji="1" lang="ja-JP" altLang="en-US" dirty="0">
              <a:latin typeface="游明朝体 Pr6N R" panose="02020400000000000000" pitchFamily="18" charset="-128"/>
              <a:ea typeface="游明朝体 Pr6N R" panose="02020400000000000000" pitchFamily="18" charset="-128"/>
            </a:endParaRPr>
          </a:p>
        </p:txBody>
      </p:sp>
      <p:sp>
        <p:nvSpPr>
          <p:cNvPr id="45" name="テキスト ボックス 44">
            <a:extLst>
              <a:ext uri="{FF2B5EF4-FFF2-40B4-BE49-F238E27FC236}">
                <a16:creationId xmlns:a16="http://schemas.microsoft.com/office/drawing/2014/main" id="{77060EA9-E9A4-AD50-9A14-EAF6EEB5A994}"/>
              </a:ext>
            </a:extLst>
          </p:cNvPr>
          <p:cNvSpPr txBox="1"/>
          <p:nvPr/>
        </p:nvSpPr>
        <p:spPr>
          <a:xfrm>
            <a:off x="684599" y="2172805"/>
            <a:ext cx="10811604" cy="466090"/>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ja-JP" altLang="en-US" sz="1400" spc="300" dirty="0">
                <a:solidFill>
                  <a:schemeClr val="bg1"/>
                </a:solidFill>
                <a:latin typeface="游明朝体 Pr6N R" panose="02020400000000000000" pitchFamily="18" charset="-128"/>
                <a:ea typeface="游明朝体 Pr6N R" panose="02020400000000000000" pitchFamily="18" charset="-128"/>
                <a:cs typeface="源真ゴシックP Bold" panose="020B0602020203020207" pitchFamily="50" charset="-128"/>
              </a:rPr>
              <a:t>経験豊富な専任メンバー</a:t>
            </a:r>
            <a:endParaRPr kumimoji="1" lang="en-US" altLang="ja-JP" sz="1400" i="0" u="none" strike="noStrike" kern="1200" cap="none" spc="300" normalizeH="0" baseline="0" noProof="0" dirty="0">
              <a:ln>
                <a:noFill/>
              </a:ln>
              <a:solidFill>
                <a:schemeClr val="bg1"/>
              </a:solidFill>
              <a:effectLst/>
              <a:uLnTx/>
              <a:uFillTx/>
              <a:latin typeface="游明朝体 Pr6N R" panose="02020400000000000000" pitchFamily="18" charset="-128"/>
              <a:ea typeface="游明朝体 Pr6N R" panose="02020400000000000000" pitchFamily="18" charset="-128"/>
              <a:cs typeface="源真ゴシックP Bold" panose="020B0602020203020207" pitchFamily="50" charset="-128"/>
            </a:endParaRPr>
          </a:p>
        </p:txBody>
      </p:sp>
      <p:sp>
        <p:nvSpPr>
          <p:cNvPr id="46" name="テキスト ボックス 45">
            <a:extLst>
              <a:ext uri="{FF2B5EF4-FFF2-40B4-BE49-F238E27FC236}">
                <a16:creationId xmlns:a16="http://schemas.microsoft.com/office/drawing/2014/main" id="{AC7A5086-4EF9-0DF6-C95A-CDD0595E25DE}"/>
              </a:ext>
            </a:extLst>
          </p:cNvPr>
          <p:cNvSpPr txBox="1"/>
          <p:nvPr/>
        </p:nvSpPr>
        <p:spPr>
          <a:xfrm>
            <a:off x="691583" y="2674363"/>
            <a:ext cx="10804620" cy="620426"/>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ja-JP" altLang="en-US" sz="1200" i="0" dirty="0">
                <a:solidFill>
                  <a:srgbClr val="333333"/>
                </a:solidFill>
                <a:effectLst/>
                <a:latin typeface="游明朝体 Pr6N R" panose="02020400000000000000" pitchFamily="18" charset="-128"/>
                <a:ea typeface="游明朝体 Pr6N R" panose="02020400000000000000" pitchFamily="18" charset="-128"/>
              </a:rPr>
              <a:t>年間</a:t>
            </a:r>
            <a:r>
              <a:rPr lang="en-US" altLang="ja-JP" sz="1200" i="0" dirty="0">
                <a:solidFill>
                  <a:srgbClr val="333333"/>
                </a:solidFill>
                <a:effectLst/>
                <a:latin typeface="游明朝体 Pr6N R" panose="02020400000000000000" pitchFamily="18" charset="-128"/>
                <a:ea typeface="游明朝体 Pr6N R" panose="02020400000000000000" pitchFamily="18" charset="-128"/>
              </a:rPr>
              <a:t>500</a:t>
            </a:r>
            <a:r>
              <a:rPr lang="ja-JP" altLang="en-US" sz="1200" i="0" dirty="0">
                <a:solidFill>
                  <a:srgbClr val="333333"/>
                </a:solidFill>
                <a:effectLst/>
                <a:latin typeface="游明朝体 Pr6N R" panose="02020400000000000000" pitchFamily="18" charset="-128"/>
                <a:ea typeface="游明朝体 Pr6N R" panose="02020400000000000000" pitchFamily="18" charset="-128"/>
              </a:rPr>
              <a:t>件以上の実績と知見を元に</a:t>
            </a:r>
            <a:r>
              <a:rPr lang="en-US" altLang="ja-JP" sz="1200" b="0" i="0" dirty="0">
                <a:solidFill>
                  <a:srgbClr val="333333"/>
                </a:solidFill>
                <a:effectLst/>
                <a:latin typeface="Noto Sans JP"/>
              </a:rPr>
              <a:t>WEB</a:t>
            </a:r>
            <a:r>
              <a:rPr lang="ja-JP" altLang="en-US" sz="1200" b="0" i="0" dirty="0">
                <a:solidFill>
                  <a:srgbClr val="333333"/>
                </a:solidFill>
                <a:effectLst/>
                <a:latin typeface="Noto Sans JP"/>
              </a:rPr>
              <a:t>アンケート、回答者提供、郵送調査、被験者募集代行業務を中心に学術調査チームがサポートします。</a:t>
            </a:r>
            <a:endParaRPr lang="en-US" altLang="ja-JP" sz="1200" i="0" dirty="0">
              <a:solidFill>
                <a:srgbClr val="333333"/>
              </a:solidFill>
              <a:effectLst/>
              <a:latin typeface="游明朝体 Pr6N R" panose="02020400000000000000" pitchFamily="18" charset="-128"/>
              <a:ea typeface="游明朝体 Pr6N R" panose="02020400000000000000" pitchFamily="18" charset="-128"/>
            </a:endParaRPr>
          </a:p>
          <a:p>
            <a:pPr marR="0" lvl="0" algn="ctr" defTabSz="914400" rtl="0" eaLnBrk="1" fontAlgn="auto" latinLnBrk="0" hangingPunct="1">
              <a:lnSpc>
                <a:spcPct val="150000"/>
              </a:lnSpc>
              <a:spcBef>
                <a:spcPts val="0"/>
              </a:spcBef>
              <a:spcAft>
                <a:spcPts val="0"/>
              </a:spcAft>
              <a:buClrTx/>
              <a:buSzTx/>
              <a:tabLst/>
              <a:defRPr/>
            </a:pPr>
            <a:r>
              <a:rPr lang="ja-JP" altLang="en-US" sz="1200" i="0" dirty="0">
                <a:solidFill>
                  <a:srgbClr val="333333"/>
                </a:solidFill>
                <a:effectLst/>
                <a:latin typeface="游明朝体 Pr6N R" panose="02020400000000000000" pitchFamily="18" charset="-128"/>
                <a:ea typeface="游明朝体 Pr6N R" panose="02020400000000000000" pitchFamily="18" charset="-128"/>
              </a:rPr>
              <a:t>調査の実施だけではなく、セミナーや大学との共同調査等</a:t>
            </a:r>
            <a:r>
              <a:rPr lang="ja-JP" altLang="en-US" sz="1200" dirty="0">
                <a:solidFill>
                  <a:srgbClr val="333333"/>
                </a:solidFill>
                <a:latin typeface="游明朝体 Pr6N R" panose="02020400000000000000" pitchFamily="18" charset="-128"/>
                <a:ea typeface="游明朝体 Pr6N R" panose="02020400000000000000" pitchFamily="18" charset="-128"/>
              </a:rPr>
              <a:t>、幅広く活動しています。</a:t>
            </a:r>
            <a:endParaRPr lang="en-US" altLang="ja-JP" sz="1200" i="0" dirty="0">
              <a:solidFill>
                <a:srgbClr val="333333"/>
              </a:solidFill>
              <a:effectLst/>
              <a:latin typeface="游明朝体 Pr6N R" panose="02020400000000000000" pitchFamily="18" charset="-128"/>
              <a:ea typeface="游明朝体 Pr6N R" panose="02020400000000000000" pitchFamily="18" charset="-128"/>
            </a:endParaRPr>
          </a:p>
        </p:txBody>
      </p:sp>
      <p:sp>
        <p:nvSpPr>
          <p:cNvPr id="4" name="正方形/長方形 7">
            <a:extLst>
              <a:ext uri="{FF2B5EF4-FFF2-40B4-BE49-F238E27FC236}">
                <a16:creationId xmlns:a16="http://schemas.microsoft.com/office/drawing/2014/main" id="{3DDD4F9D-909B-FE2D-C1F6-1B3B8961D3A7}"/>
              </a:ext>
            </a:extLst>
          </p:cNvPr>
          <p:cNvSpPr>
            <a:spLocks noChangeArrowheads="1"/>
          </p:cNvSpPr>
          <p:nvPr/>
        </p:nvSpPr>
        <p:spPr bwMode="auto">
          <a:xfrm>
            <a:off x="546100" y="128875"/>
            <a:ext cx="5616575" cy="4001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defRPr kumimoji="1" sz="1400" b="1">
                <a:solidFill>
                  <a:schemeClr val="tx1"/>
                </a:solidFill>
                <a:latin typeface="HG丸ｺﾞｼｯｸM-PRO" panose="020F0600000000000000" pitchFamily="50" charset="-128"/>
                <a:ea typeface="HG丸ｺﾞｼｯｸM-PRO" panose="020F0600000000000000" pitchFamily="50" charset="-128"/>
              </a:defRPr>
            </a:lvl1pPr>
            <a:lvl2pPr marL="742950" indent="-285750">
              <a:spcBef>
                <a:spcPct val="20000"/>
              </a:spcBef>
              <a:defRPr kumimoji="1" sz="1200">
                <a:solidFill>
                  <a:schemeClr val="tx1"/>
                </a:solidFill>
                <a:latin typeface="ＭＳ Ｐゴシック" panose="020B0600070205080204" pitchFamily="50" charset="-128"/>
                <a:ea typeface="ＭＳ Ｐゴシック" panose="020B0600070205080204" pitchFamily="50" charset="-128"/>
              </a:defRPr>
            </a:lvl2pPr>
            <a:lvl3pPr marL="11430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3pPr>
            <a:lvl4pPr marL="16002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4pPr>
            <a:lvl5pPr marL="2057400" indent="-228600">
              <a:spcBef>
                <a:spcPct val="20000"/>
              </a:spcBef>
              <a:buChar char="»"/>
              <a:defRPr kumimoji="1" sz="1200">
                <a:solidFill>
                  <a:schemeClr val="tx1"/>
                </a:solidFill>
                <a:latin typeface="ＭＳ Ｐゴシック" panose="020B0600070205080204" pitchFamily="50" charset="-128"/>
                <a:ea typeface="ＭＳ Ｐゴシック" panose="020B0600070205080204" pitchFamily="50" charset="-128"/>
              </a:defRPr>
            </a:lvl5pPr>
            <a:lvl6pPr marL="25146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6pPr>
            <a:lvl7pPr marL="29718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7pPr>
            <a:lvl8pPr marL="34290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8pPr>
            <a:lvl9pPr marL="3886200" indent="-228600" eaLnBrk="0" fontAlgn="base" hangingPunct="0">
              <a:spcBef>
                <a:spcPct val="20000"/>
              </a:spcBef>
              <a:spcAft>
                <a:spcPct val="0"/>
              </a:spcAft>
              <a:buChar char="»"/>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アスマークの学術調査の</a:t>
            </a:r>
            <a:r>
              <a:rPr kumimoji="1" lang="en-US" altLang="ja-JP"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3</a:t>
            </a:r>
            <a:r>
              <a:rPr kumimoji="1" lang="ja-JP" altLang="en-US" sz="20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rPr>
              <a:t>つの質</a:t>
            </a:r>
            <a:endParaRPr kumimoji="1" lang="en-US" altLang="ja-JP" sz="1800" b="0" i="0" u="none" strike="noStrike" kern="1200" cap="none" normalizeH="0" baseline="0" noProof="0" dirty="0">
              <a:ln>
                <a:noFill/>
              </a:ln>
              <a:solidFill>
                <a:prstClr val="white"/>
              </a:solidFill>
              <a:effectLst/>
              <a:uLnTx/>
              <a:uFillTx/>
              <a:latin typeface="游明朝体 Pr6N R" panose="02020400000000000000" pitchFamily="18" charset="-128"/>
              <a:ea typeface="游明朝体 Pr6N R" panose="02020400000000000000" pitchFamily="18" charset="-128"/>
            </a:endParaRPr>
          </a:p>
        </p:txBody>
      </p:sp>
      <p:sp>
        <p:nvSpPr>
          <p:cNvPr id="5" name="正方形/長方形 4">
            <a:extLst>
              <a:ext uri="{FF2B5EF4-FFF2-40B4-BE49-F238E27FC236}">
                <a16:creationId xmlns:a16="http://schemas.microsoft.com/office/drawing/2014/main" id="{EDB4C54C-0ABF-6F6A-1108-64DDAD9FE60F}"/>
              </a:ext>
            </a:extLst>
          </p:cNvPr>
          <p:cNvSpPr/>
          <p:nvPr/>
        </p:nvSpPr>
        <p:spPr bwMode="auto">
          <a:xfrm>
            <a:off x="688813" y="4787428"/>
            <a:ext cx="10814376" cy="415135"/>
          </a:xfrm>
          <a:prstGeom prst="rect">
            <a:avLst/>
          </a:prstGeom>
          <a:solidFill>
            <a:srgbClr val="0070C0"/>
          </a:solidFill>
          <a:ln>
            <a:noFill/>
          </a:ln>
        </p:spPr>
        <p:txBody>
          <a:bodyPr wrap="square" lIns="126000" tIns="90000" rIns="126000" bIns="46800" rtlCol="0" anchor="ctr">
            <a:spAutoFit/>
          </a:bodyPr>
          <a:lstStyle/>
          <a:p>
            <a:pPr algn="ctr" eaLnBrk="1" hangingPunct="1"/>
            <a:endParaRPr kumimoji="1" lang="ja-JP" altLang="en-US" dirty="0">
              <a:latin typeface="游明朝体 Pr6N R" panose="02020400000000000000" pitchFamily="18" charset="-128"/>
              <a:ea typeface="游明朝体 Pr6N R" panose="02020400000000000000" pitchFamily="18" charset="-128"/>
            </a:endParaRPr>
          </a:p>
        </p:txBody>
      </p:sp>
      <p:sp>
        <p:nvSpPr>
          <p:cNvPr id="3" name="テキスト ボックス 2">
            <a:extLst>
              <a:ext uri="{FF2B5EF4-FFF2-40B4-BE49-F238E27FC236}">
                <a16:creationId xmlns:a16="http://schemas.microsoft.com/office/drawing/2014/main" id="{DC241A1B-B736-3AAC-9934-EB3A5A701369}"/>
              </a:ext>
            </a:extLst>
          </p:cNvPr>
          <p:cNvSpPr txBox="1"/>
          <p:nvPr/>
        </p:nvSpPr>
        <p:spPr>
          <a:xfrm>
            <a:off x="691583" y="4689388"/>
            <a:ext cx="10801848" cy="466090"/>
          </a:xfrm>
          <a:prstGeom prst="rect">
            <a:avLst/>
          </a:prstGeom>
          <a:noFill/>
        </p:spPr>
        <p:txBody>
          <a:bodyPr wrap="square" rtlCol="0">
            <a:spAutoFit/>
          </a:bodyPr>
          <a:lstStyle/>
          <a:p>
            <a:pPr marR="0" lvl="0" algn="ctr" defTabSz="914400" rtl="0" eaLnBrk="1" fontAlgn="auto" latinLnBrk="0" hangingPunct="1">
              <a:lnSpc>
                <a:spcPct val="200000"/>
              </a:lnSpc>
              <a:spcBef>
                <a:spcPts val="0"/>
              </a:spcBef>
              <a:spcAft>
                <a:spcPts val="0"/>
              </a:spcAft>
              <a:buClrTx/>
              <a:buSzTx/>
              <a:tabLst/>
              <a:defRPr/>
            </a:pPr>
            <a:r>
              <a:rPr lang="ja-JP" altLang="en-US" sz="1400" spc="300" dirty="0">
                <a:solidFill>
                  <a:schemeClr val="bg1"/>
                </a:solidFill>
                <a:latin typeface="游明朝体 Pr6N R" panose="02020400000000000000" pitchFamily="18" charset="-128"/>
                <a:ea typeface="游明朝体 Pr6N R" panose="02020400000000000000" pitchFamily="18" charset="-128"/>
                <a:cs typeface="源真ゴシックP Bold" panose="020B0602020203020207" pitchFamily="50" charset="-128"/>
              </a:rPr>
              <a:t>豊富な調査ソリューションの提案</a:t>
            </a:r>
            <a:endParaRPr kumimoji="1" lang="en-US" altLang="ja-JP" sz="1400" i="0" u="none" strike="noStrike" kern="1200" cap="none" spc="300" normalizeH="0" baseline="0" noProof="0" dirty="0">
              <a:ln>
                <a:noFill/>
              </a:ln>
              <a:solidFill>
                <a:schemeClr val="bg1"/>
              </a:solidFill>
              <a:effectLst/>
              <a:uLnTx/>
              <a:uFillTx/>
              <a:latin typeface="游明朝体 Pr6N R" panose="02020400000000000000" pitchFamily="18" charset="-128"/>
              <a:ea typeface="游明朝体 Pr6N R" panose="02020400000000000000" pitchFamily="18" charset="-128"/>
              <a:cs typeface="源真ゴシックP Bold" panose="020B0602020203020207" pitchFamily="50" charset="-128"/>
            </a:endParaRPr>
          </a:p>
        </p:txBody>
      </p:sp>
      <p:sp>
        <p:nvSpPr>
          <p:cNvPr id="6" name="テキスト ボックス 5">
            <a:extLst>
              <a:ext uri="{FF2B5EF4-FFF2-40B4-BE49-F238E27FC236}">
                <a16:creationId xmlns:a16="http://schemas.microsoft.com/office/drawing/2014/main" id="{995E36EA-6222-161D-F1A1-505007FC73B3}"/>
              </a:ext>
            </a:extLst>
          </p:cNvPr>
          <p:cNvSpPr txBox="1"/>
          <p:nvPr/>
        </p:nvSpPr>
        <p:spPr>
          <a:xfrm>
            <a:off x="691583" y="5249044"/>
            <a:ext cx="10804619" cy="620426"/>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ja-JP" altLang="en-US" sz="1200" i="0" dirty="0">
                <a:solidFill>
                  <a:srgbClr val="333333"/>
                </a:solidFill>
                <a:effectLst/>
                <a:latin typeface="游明朝体 Pr6N R" panose="02020400000000000000" pitchFamily="18" charset="-128"/>
                <a:ea typeface="游明朝体 Pr6N R" panose="02020400000000000000" pitchFamily="18" charset="-128"/>
              </a:rPr>
              <a:t>マーケティングリサーチ企業として多くのお客様の</a:t>
            </a:r>
            <a:r>
              <a:rPr lang="ja-JP" altLang="en-US" sz="1200" dirty="0">
                <a:solidFill>
                  <a:srgbClr val="333333"/>
                </a:solidFill>
                <a:latin typeface="游明朝体 Pr6N R" panose="02020400000000000000" pitchFamily="18" charset="-128"/>
                <a:ea typeface="游明朝体 Pr6N R" panose="02020400000000000000" pitchFamily="18" charset="-128"/>
              </a:rPr>
              <a:t>ニーズ</a:t>
            </a:r>
            <a:r>
              <a:rPr lang="ja-JP" altLang="en-US" sz="1200" i="0" dirty="0">
                <a:solidFill>
                  <a:srgbClr val="333333"/>
                </a:solidFill>
                <a:effectLst/>
                <a:latin typeface="游明朝体 Pr6N R" panose="02020400000000000000" pitchFamily="18" charset="-128"/>
                <a:ea typeface="游明朝体 Pr6N R" panose="02020400000000000000" pitchFamily="18" charset="-128"/>
              </a:rPr>
              <a:t>にお応えすることをモットーに多様な調査ソリューションをご用意しています。</a:t>
            </a:r>
            <a:endParaRPr lang="en-US" altLang="ja-JP" sz="1200" i="0" dirty="0">
              <a:solidFill>
                <a:srgbClr val="333333"/>
              </a:solidFill>
              <a:effectLst/>
              <a:latin typeface="游明朝体 Pr6N R" panose="02020400000000000000" pitchFamily="18" charset="-128"/>
              <a:ea typeface="游明朝体 Pr6N R" panose="02020400000000000000" pitchFamily="18" charset="-128"/>
            </a:endParaRPr>
          </a:p>
          <a:p>
            <a:pPr marR="0" lvl="0" algn="ctr" defTabSz="914400" rtl="0" eaLnBrk="1" fontAlgn="auto" latinLnBrk="0" hangingPunct="1">
              <a:lnSpc>
                <a:spcPct val="150000"/>
              </a:lnSpc>
              <a:spcBef>
                <a:spcPts val="0"/>
              </a:spcBef>
              <a:spcAft>
                <a:spcPts val="0"/>
              </a:spcAft>
              <a:buClrTx/>
              <a:buSzTx/>
              <a:tabLst/>
              <a:defRPr/>
            </a:pPr>
            <a:r>
              <a:rPr lang="ja-JP" altLang="en-US" sz="1200" i="0" dirty="0">
                <a:solidFill>
                  <a:srgbClr val="333333"/>
                </a:solidFill>
                <a:effectLst/>
                <a:latin typeface="游明朝体 Pr6N R" panose="02020400000000000000" pitchFamily="18" charset="-128"/>
                <a:ea typeface="游明朝体 Pr6N R" panose="02020400000000000000" pitchFamily="18" charset="-128"/>
              </a:rPr>
              <a:t>調査内容に応じて最適なサービスをご案内します。</a:t>
            </a:r>
            <a:endParaRPr lang="en-US" altLang="ja-JP" sz="1200" i="0" dirty="0">
              <a:solidFill>
                <a:srgbClr val="333333"/>
              </a:solidFill>
              <a:effectLst/>
              <a:latin typeface="游明朝体 Pr6N R" panose="02020400000000000000" pitchFamily="18" charset="-128"/>
              <a:ea typeface="游明朝体 Pr6N R" panose="02020400000000000000" pitchFamily="18" charset="-128"/>
            </a:endParaRPr>
          </a:p>
        </p:txBody>
      </p:sp>
      <p:sp>
        <p:nvSpPr>
          <p:cNvPr id="7" name="テキスト ボックス 6">
            <a:extLst>
              <a:ext uri="{FF2B5EF4-FFF2-40B4-BE49-F238E27FC236}">
                <a16:creationId xmlns:a16="http://schemas.microsoft.com/office/drawing/2014/main" id="{BAA3439F-E8BC-51D6-B086-0852A4A41944}"/>
              </a:ext>
            </a:extLst>
          </p:cNvPr>
          <p:cNvSpPr txBox="1"/>
          <p:nvPr/>
        </p:nvSpPr>
        <p:spPr>
          <a:xfrm>
            <a:off x="698570" y="3907042"/>
            <a:ext cx="10804620" cy="620426"/>
          </a:xfrm>
          <a:prstGeom prst="rect">
            <a:avLst/>
          </a:prstGeom>
          <a:noFill/>
        </p:spPr>
        <p:txBody>
          <a:bodyPr wrap="square" rtlCol="0">
            <a:spAutoFit/>
          </a:bodyPr>
          <a:lstStyle/>
          <a:p>
            <a:pPr marR="0" lvl="0" algn="ctr" defTabSz="914400" rtl="0" eaLnBrk="1" fontAlgn="auto" latinLnBrk="0" hangingPunct="1">
              <a:lnSpc>
                <a:spcPct val="150000"/>
              </a:lnSpc>
              <a:spcBef>
                <a:spcPts val="0"/>
              </a:spcBef>
              <a:spcAft>
                <a:spcPts val="0"/>
              </a:spcAft>
              <a:buClrTx/>
              <a:buSzTx/>
              <a:tabLst/>
              <a:defRPr/>
            </a:pPr>
            <a:r>
              <a:rPr lang="ja-JP" altLang="en-US" sz="1200" dirty="0"/>
              <a:t>学術研究とマーケティングリサーチでは、 目的も立ち位置も異なるため、前提とした注意事項が多数存在します。</a:t>
            </a:r>
            <a:endParaRPr lang="en-US" altLang="ja-JP" sz="1200" dirty="0"/>
          </a:p>
          <a:p>
            <a:pPr marR="0" lvl="0" algn="ctr" defTabSz="914400" rtl="0" eaLnBrk="1" fontAlgn="auto" latinLnBrk="0" hangingPunct="1">
              <a:lnSpc>
                <a:spcPct val="150000"/>
              </a:lnSpc>
              <a:spcBef>
                <a:spcPts val="0"/>
              </a:spcBef>
              <a:spcAft>
                <a:spcPts val="0"/>
              </a:spcAft>
              <a:buClrTx/>
              <a:buSzTx/>
              <a:tabLst/>
              <a:defRPr/>
            </a:pPr>
            <a:r>
              <a:rPr lang="ja-JP" altLang="en-US" sz="1200" dirty="0"/>
              <a:t>学術調査への理解を深めているメンバーがこれらの注意事項や新たに出てくる課題に沿って全面的にサポートし、データの質向上を図ります。</a:t>
            </a:r>
            <a:endParaRPr lang="en-US" altLang="ja-JP" sz="1200" i="0" dirty="0">
              <a:solidFill>
                <a:srgbClr val="333333"/>
              </a:solidFill>
              <a:effectLst/>
              <a:latin typeface="游明朝体 Pr6N R" panose="02020400000000000000" pitchFamily="18" charset="-128"/>
              <a:ea typeface="游明朝体 Pr6N R" panose="02020400000000000000" pitchFamily="18" charset="-128"/>
            </a:endParaRPr>
          </a:p>
        </p:txBody>
      </p:sp>
    </p:spTree>
    <p:extLst>
      <p:ext uri="{BB962C8B-B14F-4D97-AF65-F5344CB8AC3E}">
        <p14:creationId xmlns:p14="http://schemas.microsoft.com/office/powerpoint/2010/main" val="217657758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4493</TotalTime>
  <Words>4443</Words>
  <Application>Microsoft Office PowerPoint</Application>
  <PresentationFormat>ワイド画面</PresentationFormat>
  <Paragraphs>526</Paragraphs>
  <Slides>33</Slides>
  <Notes>6</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33</vt:i4>
      </vt:variant>
    </vt:vector>
  </HeadingPairs>
  <TitlesOfParts>
    <vt:vector size="44" baseType="lpstr">
      <vt:lpstr>A-OTF 新ゴ Pro L</vt:lpstr>
      <vt:lpstr>Meiryo UI</vt:lpstr>
      <vt:lpstr>Noto Sans JP</vt:lpstr>
      <vt:lpstr>ヒラギノ角ゴ Std W3</vt:lpstr>
      <vt:lpstr>源真ゴシック Regular</vt:lpstr>
      <vt:lpstr>游ゴシック</vt:lpstr>
      <vt:lpstr>游ゴシック Light</vt:lpstr>
      <vt:lpstr>游明朝体 Pr6N R</vt:lpstr>
      <vt:lpstr>Arial</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脇田 和彦</dc:creator>
  <cp:lastModifiedBy>鹿野 俊介</cp:lastModifiedBy>
  <cp:revision>260</cp:revision>
  <dcterms:created xsi:type="dcterms:W3CDTF">2021-09-08T04:27:21Z</dcterms:created>
  <dcterms:modified xsi:type="dcterms:W3CDTF">2024-08-02T00:47:50Z</dcterms:modified>
</cp:coreProperties>
</file>